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handoutMasterIdLst>
    <p:handoutMasterId r:id="rId26"/>
  </p:handoutMasterIdLst>
  <p:sldIdLst>
    <p:sldId id="281" r:id="rId5"/>
    <p:sldId id="284" r:id="rId6"/>
    <p:sldId id="273" r:id="rId7"/>
    <p:sldId id="279" r:id="rId8"/>
    <p:sldId id="280" r:id="rId9"/>
    <p:sldId id="261" r:id="rId10"/>
    <p:sldId id="278" r:id="rId11"/>
    <p:sldId id="265" r:id="rId12"/>
    <p:sldId id="293" r:id="rId13"/>
    <p:sldId id="277" r:id="rId14"/>
    <p:sldId id="294" r:id="rId15"/>
    <p:sldId id="295" r:id="rId16"/>
    <p:sldId id="296" r:id="rId17"/>
    <p:sldId id="297" r:id="rId18"/>
    <p:sldId id="298" r:id="rId19"/>
    <p:sldId id="299" r:id="rId20"/>
    <p:sldId id="268" r:id="rId21"/>
    <p:sldId id="266" r:id="rId22"/>
    <p:sldId id="292" r:id="rId23"/>
    <p:sldId id="28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E57727-EAB7-4FF0-BCFC-2ED077736AE5}" v="9" dt="2024-09-10T01:03:58.336"/>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4830" autoAdjust="0"/>
  </p:normalViewPr>
  <p:slideViewPr>
    <p:cSldViewPr snapToGrid="0">
      <p:cViewPr varScale="1">
        <p:scale>
          <a:sx n="69" d="100"/>
          <a:sy n="69" d="100"/>
        </p:scale>
        <p:origin x="960" y="7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dy Lerch" userId="2d44ebf1ec262f62" providerId="LiveId" clId="{02E57727-EAB7-4FF0-BCFC-2ED077736AE5}"/>
    <pc:docChg chg="undo custSel addSld delSld modSld sldOrd">
      <pc:chgData name="Cody Lerch" userId="2d44ebf1ec262f62" providerId="LiveId" clId="{02E57727-EAB7-4FF0-BCFC-2ED077736AE5}" dt="2024-09-10T01:04:25.281" v="89" actId="1076"/>
      <pc:docMkLst>
        <pc:docMk/>
      </pc:docMkLst>
      <pc:sldChg chg="modSp mod">
        <pc:chgData name="Cody Lerch" userId="2d44ebf1ec262f62" providerId="LiveId" clId="{02E57727-EAB7-4FF0-BCFC-2ED077736AE5}" dt="2024-09-10T00:51:27.239" v="6" actId="20577"/>
        <pc:sldMkLst>
          <pc:docMk/>
          <pc:sldMk cId="729609147" sldId="265"/>
        </pc:sldMkLst>
        <pc:spChg chg="mod">
          <ac:chgData name="Cody Lerch" userId="2d44ebf1ec262f62" providerId="LiveId" clId="{02E57727-EAB7-4FF0-BCFC-2ED077736AE5}" dt="2024-09-10T00:51:27.239" v="6" actId="20577"/>
          <ac:spMkLst>
            <pc:docMk/>
            <pc:sldMk cId="729609147" sldId="265"/>
            <ac:spMk id="4" creationId="{83302BFD-960F-CBB3-E984-CDC12813A10C}"/>
          </ac:spMkLst>
        </pc:spChg>
        <pc:spChg chg="mod">
          <ac:chgData name="Cody Lerch" userId="2d44ebf1ec262f62" providerId="LiveId" clId="{02E57727-EAB7-4FF0-BCFC-2ED077736AE5}" dt="2024-09-10T00:51:17.626" v="5" actId="20577"/>
          <ac:spMkLst>
            <pc:docMk/>
            <pc:sldMk cId="729609147" sldId="265"/>
            <ac:spMk id="52" creationId="{F2CCE123-860F-8623-781F-12CEA66980F5}"/>
          </ac:spMkLst>
        </pc:spChg>
      </pc:sldChg>
      <pc:sldChg chg="addSp delSp modSp mod">
        <pc:chgData name="Cody Lerch" userId="2d44ebf1ec262f62" providerId="LiveId" clId="{02E57727-EAB7-4FF0-BCFC-2ED077736AE5}" dt="2024-09-10T00:52:40.649" v="16" actId="21"/>
        <pc:sldMkLst>
          <pc:docMk/>
          <pc:sldMk cId="1649597717" sldId="277"/>
        </pc:sldMkLst>
        <pc:picChg chg="add mod">
          <ac:chgData name="Cody Lerch" userId="2d44ebf1ec262f62" providerId="LiveId" clId="{02E57727-EAB7-4FF0-BCFC-2ED077736AE5}" dt="2024-09-10T00:52:02.462" v="7" actId="571"/>
          <ac:picMkLst>
            <pc:docMk/>
            <pc:sldMk cId="1649597717" sldId="277"/>
            <ac:picMk id="4" creationId="{D7790253-06C2-ABAF-5361-8F7F5E120F89}"/>
          </ac:picMkLst>
        </pc:picChg>
        <pc:picChg chg="add mod">
          <ac:chgData name="Cody Lerch" userId="2d44ebf1ec262f62" providerId="LiveId" clId="{02E57727-EAB7-4FF0-BCFC-2ED077736AE5}" dt="2024-09-10T00:52:32.253" v="13" actId="1076"/>
          <ac:picMkLst>
            <pc:docMk/>
            <pc:sldMk cId="1649597717" sldId="277"/>
            <ac:picMk id="5" creationId="{78E53D3D-1A73-5648-87FD-BFDD6B4360D1}"/>
          </ac:picMkLst>
        </pc:picChg>
        <pc:picChg chg="add del mod">
          <ac:chgData name="Cody Lerch" userId="2d44ebf1ec262f62" providerId="LiveId" clId="{02E57727-EAB7-4FF0-BCFC-2ED077736AE5}" dt="2024-09-10T00:52:40.649" v="16" actId="21"/>
          <ac:picMkLst>
            <pc:docMk/>
            <pc:sldMk cId="1649597717" sldId="277"/>
            <ac:picMk id="6" creationId="{0B49C45D-95A4-A755-015E-19B33F1E1BEA}"/>
          </ac:picMkLst>
        </pc:picChg>
      </pc:sldChg>
      <pc:sldChg chg="addSp delSp modSp mod">
        <pc:chgData name="Cody Lerch" userId="2d44ebf1ec262f62" providerId="LiveId" clId="{02E57727-EAB7-4FF0-BCFC-2ED077736AE5}" dt="2024-09-10T00:52:07.135" v="9" actId="478"/>
        <pc:sldMkLst>
          <pc:docMk/>
          <pc:sldMk cId="2114631285" sldId="293"/>
        </pc:sldMkLst>
        <pc:spChg chg="mod">
          <ac:chgData name="Cody Lerch" userId="2d44ebf1ec262f62" providerId="LiveId" clId="{02E57727-EAB7-4FF0-BCFC-2ED077736AE5}" dt="2024-09-10T00:49:54.553" v="1" actId="1076"/>
          <ac:spMkLst>
            <pc:docMk/>
            <pc:sldMk cId="2114631285" sldId="293"/>
            <ac:spMk id="2" creationId="{467E3261-C434-5B75-10E3-5EECF1B0F488}"/>
          </ac:spMkLst>
        </pc:spChg>
        <pc:spChg chg="mod">
          <ac:chgData name="Cody Lerch" userId="2d44ebf1ec262f62" providerId="LiveId" clId="{02E57727-EAB7-4FF0-BCFC-2ED077736AE5}" dt="2024-09-10T00:50:11.241" v="2" actId="20577"/>
          <ac:spMkLst>
            <pc:docMk/>
            <pc:sldMk cId="2114631285" sldId="293"/>
            <ac:spMk id="52" creationId="{30B4F424-C852-EDA4-C8D4-2DA0B19883FE}"/>
          </ac:spMkLst>
        </pc:spChg>
        <pc:picChg chg="add del">
          <ac:chgData name="Cody Lerch" userId="2d44ebf1ec262f62" providerId="LiveId" clId="{02E57727-EAB7-4FF0-BCFC-2ED077736AE5}" dt="2024-09-10T00:52:07.135" v="9" actId="478"/>
          <ac:picMkLst>
            <pc:docMk/>
            <pc:sldMk cId="2114631285" sldId="293"/>
            <ac:picMk id="4" creationId="{E4D66243-6632-6A11-4516-48E8970ECCD6}"/>
          </ac:picMkLst>
        </pc:picChg>
      </pc:sldChg>
      <pc:sldChg chg="addSp delSp modSp new mod">
        <pc:chgData name="Cody Lerch" userId="2d44ebf1ec262f62" providerId="LiveId" clId="{02E57727-EAB7-4FF0-BCFC-2ED077736AE5}" dt="2024-09-10T00:56:14.034" v="37" actId="1076"/>
        <pc:sldMkLst>
          <pc:docMk/>
          <pc:sldMk cId="3122989051" sldId="294"/>
        </pc:sldMkLst>
        <pc:spChg chg="mod">
          <ac:chgData name="Cody Lerch" userId="2d44ebf1ec262f62" providerId="LiveId" clId="{02E57727-EAB7-4FF0-BCFC-2ED077736AE5}" dt="2024-09-10T00:55:29.508" v="24"/>
          <ac:spMkLst>
            <pc:docMk/>
            <pc:sldMk cId="3122989051" sldId="294"/>
            <ac:spMk id="2" creationId="{2C56DDD3-2B6F-78AF-CAAB-C7F832EF1AA7}"/>
          </ac:spMkLst>
        </pc:spChg>
        <pc:spChg chg="del">
          <ac:chgData name="Cody Lerch" userId="2d44ebf1ec262f62" providerId="LiveId" clId="{02E57727-EAB7-4FF0-BCFC-2ED077736AE5}" dt="2024-09-10T00:54:00.024" v="18"/>
          <ac:spMkLst>
            <pc:docMk/>
            <pc:sldMk cId="3122989051" sldId="294"/>
            <ac:spMk id="3" creationId="{E23C293B-6449-2D19-A1ED-4BEC4FF9D2EA}"/>
          </ac:spMkLst>
        </pc:spChg>
        <pc:spChg chg="add mod">
          <ac:chgData name="Cody Lerch" userId="2d44ebf1ec262f62" providerId="LiveId" clId="{02E57727-EAB7-4FF0-BCFC-2ED077736AE5}" dt="2024-09-10T00:56:08.550" v="35" actId="20577"/>
          <ac:spMkLst>
            <pc:docMk/>
            <pc:sldMk cId="3122989051" sldId="294"/>
            <ac:spMk id="6" creationId="{4639F4B8-C016-BC8A-4B88-66A186E51EEA}"/>
          </ac:spMkLst>
        </pc:spChg>
        <pc:picChg chg="add del mod">
          <ac:chgData name="Cody Lerch" userId="2d44ebf1ec262f62" providerId="LiveId" clId="{02E57727-EAB7-4FF0-BCFC-2ED077736AE5}" dt="2024-09-10T00:55:13.689" v="20" actId="478"/>
          <ac:picMkLst>
            <pc:docMk/>
            <pc:sldMk cId="3122989051" sldId="294"/>
            <ac:picMk id="4" creationId="{00550C1C-7FF0-7FB0-C1E9-510D72D9A31D}"/>
          </ac:picMkLst>
        </pc:picChg>
        <pc:picChg chg="add mod">
          <ac:chgData name="Cody Lerch" userId="2d44ebf1ec262f62" providerId="LiveId" clId="{02E57727-EAB7-4FF0-BCFC-2ED077736AE5}" dt="2024-09-10T00:56:14.034" v="37" actId="1076"/>
          <ac:picMkLst>
            <pc:docMk/>
            <pc:sldMk cId="3122989051" sldId="294"/>
            <ac:picMk id="8" creationId="{0320B248-1FCA-DB2E-7F40-40FCEE6CCD49}"/>
          </ac:picMkLst>
        </pc:picChg>
      </pc:sldChg>
      <pc:sldChg chg="addSp delSp modSp new mod">
        <pc:chgData name="Cody Lerch" userId="2d44ebf1ec262f62" providerId="LiveId" clId="{02E57727-EAB7-4FF0-BCFC-2ED077736AE5}" dt="2024-09-10T00:56:58.188" v="44" actId="1076"/>
        <pc:sldMkLst>
          <pc:docMk/>
          <pc:sldMk cId="3803257513" sldId="295"/>
        </pc:sldMkLst>
        <pc:spChg chg="del">
          <ac:chgData name="Cody Lerch" userId="2d44ebf1ec262f62" providerId="LiveId" clId="{02E57727-EAB7-4FF0-BCFC-2ED077736AE5}" dt="2024-09-10T00:56:30.692" v="39"/>
          <ac:spMkLst>
            <pc:docMk/>
            <pc:sldMk cId="3803257513" sldId="295"/>
            <ac:spMk id="3" creationId="{8111EB0E-6153-B14A-B7D6-A7559F38851F}"/>
          </ac:spMkLst>
        </pc:spChg>
        <pc:picChg chg="add mod">
          <ac:chgData name="Cody Lerch" userId="2d44ebf1ec262f62" providerId="LiveId" clId="{02E57727-EAB7-4FF0-BCFC-2ED077736AE5}" dt="2024-09-10T00:56:58.188" v="44" actId="1076"/>
          <ac:picMkLst>
            <pc:docMk/>
            <pc:sldMk cId="3803257513" sldId="295"/>
            <ac:picMk id="4" creationId="{66824D53-966E-7725-D558-E947D4A33ABA}"/>
          </ac:picMkLst>
        </pc:picChg>
      </pc:sldChg>
      <pc:sldChg chg="new del ord">
        <pc:chgData name="Cody Lerch" userId="2d44ebf1ec262f62" providerId="LiveId" clId="{02E57727-EAB7-4FF0-BCFC-2ED077736AE5}" dt="2024-09-10T01:01:08.581" v="51" actId="680"/>
        <pc:sldMkLst>
          <pc:docMk/>
          <pc:sldMk cId="744337152" sldId="296"/>
        </pc:sldMkLst>
      </pc:sldChg>
      <pc:sldChg chg="new del">
        <pc:chgData name="Cody Lerch" userId="2d44ebf1ec262f62" providerId="LiveId" clId="{02E57727-EAB7-4FF0-BCFC-2ED077736AE5}" dt="2024-09-10T01:00:11.298" v="46" actId="680"/>
        <pc:sldMkLst>
          <pc:docMk/>
          <pc:sldMk cId="1750334898" sldId="296"/>
        </pc:sldMkLst>
      </pc:sldChg>
      <pc:sldChg chg="addSp delSp modSp new mod">
        <pc:chgData name="Cody Lerch" userId="2d44ebf1ec262f62" providerId="LiveId" clId="{02E57727-EAB7-4FF0-BCFC-2ED077736AE5}" dt="2024-09-10T01:02:10.062" v="63" actId="14100"/>
        <pc:sldMkLst>
          <pc:docMk/>
          <pc:sldMk cId="2532963306" sldId="296"/>
        </pc:sldMkLst>
        <pc:spChg chg="mod">
          <ac:chgData name="Cody Lerch" userId="2d44ebf1ec262f62" providerId="LiveId" clId="{02E57727-EAB7-4FF0-BCFC-2ED077736AE5}" dt="2024-09-10T01:01:43.229" v="60"/>
          <ac:spMkLst>
            <pc:docMk/>
            <pc:sldMk cId="2532963306" sldId="296"/>
            <ac:spMk id="2" creationId="{A402220A-8267-7607-D316-B59CCBCB2084}"/>
          </ac:spMkLst>
        </pc:spChg>
        <pc:spChg chg="del">
          <ac:chgData name="Cody Lerch" userId="2d44ebf1ec262f62" providerId="LiveId" clId="{02E57727-EAB7-4FF0-BCFC-2ED077736AE5}" dt="2024-09-10T01:01:14.120" v="53"/>
          <ac:spMkLst>
            <pc:docMk/>
            <pc:sldMk cId="2532963306" sldId="296"/>
            <ac:spMk id="3" creationId="{27EE7AEC-B681-C7D4-4D74-6BE83E8F613C}"/>
          </ac:spMkLst>
        </pc:spChg>
        <pc:spChg chg="add mod">
          <ac:chgData name="Cody Lerch" userId="2d44ebf1ec262f62" providerId="LiveId" clId="{02E57727-EAB7-4FF0-BCFC-2ED077736AE5}" dt="2024-09-10T01:01:52.253" v="62" actId="27636"/>
          <ac:spMkLst>
            <pc:docMk/>
            <pc:sldMk cId="2532963306" sldId="296"/>
            <ac:spMk id="6" creationId="{C8A2D146-0B05-8A6E-7300-208D7B5E217A}"/>
          </ac:spMkLst>
        </pc:spChg>
        <pc:picChg chg="add del mod">
          <ac:chgData name="Cody Lerch" userId="2d44ebf1ec262f62" providerId="LiveId" clId="{02E57727-EAB7-4FF0-BCFC-2ED077736AE5}" dt="2024-09-10T01:01:15.953" v="54" actId="478"/>
          <ac:picMkLst>
            <pc:docMk/>
            <pc:sldMk cId="2532963306" sldId="296"/>
            <ac:picMk id="4" creationId="{5047386C-A3A5-5CBB-A2FF-F3AE6D5764C2}"/>
          </ac:picMkLst>
        </pc:picChg>
        <pc:picChg chg="add mod">
          <ac:chgData name="Cody Lerch" userId="2d44ebf1ec262f62" providerId="LiveId" clId="{02E57727-EAB7-4FF0-BCFC-2ED077736AE5}" dt="2024-09-10T01:02:10.062" v="63" actId="14100"/>
          <ac:picMkLst>
            <pc:docMk/>
            <pc:sldMk cId="2532963306" sldId="296"/>
            <ac:picMk id="7" creationId="{6F2DA0E2-A641-418A-BEC0-BC798470092B}"/>
          </ac:picMkLst>
        </pc:picChg>
      </pc:sldChg>
      <pc:sldChg chg="new">
        <pc:chgData name="Cody Lerch" userId="2d44ebf1ec262f62" providerId="LiveId" clId="{02E57727-EAB7-4FF0-BCFC-2ED077736AE5}" dt="2024-09-10T01:02:37.943" v="64" actId="680"/>
        <pc:sldMkLst>
          <pc:docMk/>
          <pc:sldMk cId="1011976510" sldId="297"/>
        </pc:sldMkLst>
      </pc:sldChg>
      <pc:sldChg chg="addSp modSp new mod">
        <pc:chgData name="Cody Lerch" userId="2d44ebf1ec262f62" providerId="LiveId" clId="{02E57727-EAB7-4FF0-BCFC-2ED077736AE5}" dt="2024-09-10T01:03:39.658" v="80" actId="1076"/>
        <pc:sldMkLst>
          <pc:docMk/>
          <pc:sldMk cId="2620109578" sldId="298"/>
        </pc:sldMkLst>
        <pc:spChg chg="mod">
          <ac:chgData name="Cody Lerch" userId="2d44ebf1ec262f62" providerId="LiveId" clId="{02E57727-EAB7-4FF0-BCFC-2ED077736AE5}" dt="2024-09-10T01:02:49.053" v="66"/>
          <ac:spMkLst>
            <pc:docMk/>
            <pc:sldMk cId="2620109578" sldId="298"/>
            <ac:spMk id="2" creationId="{C001A189-DA82-50C1-274B-D89C0FDD6655}"/>
          </ac:spMkLst>
        </pc:spChg>
        <pc:spChg chg="mod">
          <ac:chgData name="Cody Lerch" userId="2d44ebf1ec262f62" providerId="LiveId" clId="{02E57727-EAB7-4FF0-BCFC-2ED077736AE5}" dt="2024-09-10T01:03:15.335" v="76" actId="27636"/>
          <ac:spMkLst>
            <pc:docMk/>
            <pc:sldMk cId="2620109578" sldId="298"/>
            <ac:spMk id="3" creationId="{72D744BC-71B7-FA87-59DC-D78C0502C95A}"/>
          </ac:spMkLst>
        </pc:spChg>
        <pc:picChg chg="add mod">
          <ac:chgData name="Cody Lerch" userId="2d44ebf1ec262f62" providerId="LiveId" clId="{02E57727-EAB7-4FF0-BCFC-2ED077736AE5}" dt="2024-09-10T01:03:39.658" v="80" actId="1076"/>
          <ac:picMkLst>
            <pc:docMk/>
            <pc:sldMk cId="2620109578" sldId="298"/>
            <ac:picMk id="4" creationId="{0239DE56-38DE-FAC7-FE53-A29E1B69F556}"/>
          </ac:picMkLst>
        </pc:picChg>
      </pc:sldChg>
      <pc:sldChg chg="addSp delSp modSp new mod">
        <pc:chgData name="Cody Lerch" userId="2d44ebf1ec262f62" providerId="LiveId" clId="{02E57727-EAB7-4FF0-BCFC-2ED077736AE5}" dt="2024-09-10T01:04:25.281" v="89" actId="1076"/>
        <pc:sldMkLst>
          <pc:docMk/>
          <pc:sldMk cId="3787800246" sldId="299"/>
        </pc:sldMkLst>
        <pc:spChg chg="del">
          <ac:chgData name="Cody Lerch" userId="2d44ebf1ec262f62" providerId="LiveId" clId="{02E57727-EAB7-4FF0-BCFC-2ED077736AE5}" dt="2024-09-10T01:04:13.300" v="87" actId="478"/>
          <ac:spMkLst>
            <pc:docMk/>
            <pc:sldMk cId="3787800246" sldId="299"/>
            <ac:spMk id="2" creationId="{3CED51EF-91F5-D686-B434-3EBCDCFEC69E}"/>
          </ac:spMkLst>
        </pc:spChg>
        <pc:spChg chg="del">
          <ac:chgData name="Cody Lerch" userId="2d44ebf1ec262f62" providerId="LiveId" clId="{02E57727-EAB7-4FF0-BCFC-2ED077736AE5}" dt="2024-09-10T01:03:58.336" v="82"/>
          <ac:spMkLst>
            <pc:docMk/>
            <pc:sldMk cId="3787800246" sldId="299"/>
            <ac:spMk id="3" creationId="{89FB945B-8F3C-2185-E85B-BB0636BC1502}"/>
          </ac:spMkLst>
        </pc:spChg>
        <pc:picChg chg="add mod">
          <ac:chgData name="Cody Lerch" userId="2d44ebf1ec262f62" providerId="LiveId" clId="{02E57727-EAB7-4FF0-BCFC-2ED077736AE5}" dt="2024-09-10T01:04:25.281" v="89" actId="1076"/>
          <ac:picMkLst>
            <pc:docMk/>
            <pc:sldMk cId="3787800246" sldId="299"/>
            <ac:picMk id="4" creationId="{76789B90-CEEB-AC81-74C1-5FC8372199C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9/9/2024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9/9/2024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17</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18</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19</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FB237B-9926-C688-698D-969901ED5D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2F9A67-6D62-2481-AFAA-D83B1B7CE7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2A0FE1-F139-4D0E-FACD-C418C63420C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C921C75-BBDD-802E-A9CC-4E4B68AE61EE}"/>
              </a:ext>
            </a:extLst>
          </p:cNvPr>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25360824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9/9/2024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4.wdp"/></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sz="4400" b="1" dirty="0">
                <a:effectLst/>
                <a:latin typeface="Aptos Black" panose="020F0502020204030204" pitchFamily="34" charset="0"/>
                <a:ea typeface="Aptos" panose="020B0004020202020204" pitchFamily="34" charset="0"/>
                <a:cs typeface="Times New Roman" panose="02020603050405020304" pitchFamily="18" charset="0"/>
              </a:rPr>
              <a:t>Telecom Churn Prediction Project</a:t>
            </a:r>
            <a:endParaRPr lang="en-US" sz="4400" dirty="0">
              <a:latin typeface="Aptos Black" panose="020F0502020204030204" pitchFamily="34" charset="0"/>
            </a:endParaRP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581912"/>
          </a:xfrm>
          <a:noFill/>
        </p:spPr>
        <p:txBody>
          <a:bodyPr anchor="b"/>
          <a:lstStyle/>
          <a:p>
            <a:r>
              <a:rPr lang="en-US" dirty="0"/>
              <a:t>SPEAKING IMPACT</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2257063"/>
            <a:ext cx="4894006" cy="3904906"/>
          </a:xfrm>
          <a:noFill/>
        </p:spPr>
        <p:txBody>
          <a:bodyPr vert="horz" lIns="91440" tIns="45720" rIns="91440" bIns="45720" rtlCol="0" anchor="t">
            <a:normAutofit/>
          </a:bodyPr>
          <a:lstStyle/>
          <a:p>
            <a:r>
              <a:rPr lang="en-US" dirty="0"/>
              <a:t>Your ability to communicate effectively will leave a lasting impact on your audience</a:t>
            </a:r>
          </a:p>
          <a:p>
            <a:r>
              <a:rPr lang="en-US" dirty="0"/>
              <a:t>Effectively communicating involves not only delivering a message but also resonating with the experiences, values, and emotions of those listening </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pic>
        <p:nvPicPr>
          <p:cNvPr id="4" name="Picture Placeholder 5" descr="A person looking at blueprints on a brick wall">
            <a:extLst>
              <a:ext uri="{FF2B5EF4-FFF2-40B4-BE49-F238E27FC236}">
                <a16:creationId xmlns:a16="http://schemas.microsoft.com/office/drawing/2014/main" id="{D7790253-06C2-ABAF-5361-8F7F5E120F89}"/>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477125" y="-22225"/>
            <a:ext cx="4714875" cy="6880225"/>
          </a:xfrm>
          <a:prstGeom prst="rect">
            <a:avLst/>
          </a:prstGeom>
        </p:spPr>
      </p:pic>
      <p:pic>
        <p:nvPicPr>
          <p:cNvPr id="5" name="Picture Placeholder 5" descr="A person looking at blueprints on a brick wall">
            <a:extLst>
              <a:ext uri="{FF2B5EF4-FFF2-40B4-BE49-F238E27FC236}">
                <a16:creationId xmlns:a16="http://schemas.microsoft.com/office/drawing/2014/main" id="{78E53D3D-1A73-5648-87FD-BFDD6B4360D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453312" y="0"/>
            <a:ext cx="4714875" cy="6880225"/>
          </a:xfrm>
          <a:prstGeom prst="rect">
            <a:avLst/>
          </a:prstGeo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6DDD3-2B6F-78AF-CAAB-C7F832EF1AA7}"/>
              </a:ext>
            </a:extLst>
          </p:cNvPr>
          <p:cNvSpPr>
            <a:spLocks noGrp="1"/>
          </p:cNvSpPr>
          <p:nvPr>
            <p:ph type="title"/>
          </p:nvPr>
        </p:nvSpPr>
        <p:spPr/>
        <p:txBody>
          <a:bodyPr/>
          <a:lstStyle/>
          <a:p>
            <a:r>
              <a:rPr lang="en-US" dirty="0"/>
              <a:t>Results / Conclusions of the analysis</a:t>
            </a:r>
          </a:p>
        </p:txBody>
      </p:sp>
      <p:sp>
        <p:nvSpPr>
          <p:cNvPr id="6" name="Table Placeholder 5">
            <a:extLst>
              <a:ext uri="{FF2B5EF4-FFF2-40B4-BE49-F238E27FC236}">
                <a16:creationId xmlns:a16="http://schemas.microsoft.com/office/drawing/2014/main" id="{4639F4B8-C016-BC8A-4B88-66A186E51EEA}"/>
              </a:ext>
            </a:extLst>
          </p:cNvPr>
          <p:cNvSpPr>
            <a:spLocks noGrp="1"/>
          </p:cNvSpPr>
          <p:nvPr>
            <p:ph type="tbl" sz="quarter" idx="13"/>
          </p:nvPr>
        </p:nvSpPr>
        <p:spPr>
          <a:xfrm>
            <a:off x="613186" y="2107800"/>
            <a:ext cx="7228487" cy="3920196"/>
          </a:xfrm>
        </p:spPr>
        <p:txBody>
          <a:bodyPr>
            <a:normAutofit fontScale="55000" lnSpcReduction="20000"/>
          </a:bodyPr>
          <a:lstStyle/>
          <a:p>
            <a:pPr marL="0" indent="0">
              <a:buNone/>
            </a:pPr>
            <a:r>
              <a:rPr lang="en-US" b="0" i="0" dirty="0">
                <a:solidFill>
                  <a:srgbClr val="1D1C1D"/>
                </a:solidFill>
                <a:effectLst/>
                <a:latin typeface="Slack-Lato"/>
              </a:rPr>
              <a:t>1</a:t>
            </a:r>
            <a:r>
              <a:rPr lang="en-US" sz="3300" b="0" i="0" dirty="0">
                <a:solidFill>
                  <a:srgbClr val="1D1C1D"/>
                </a:solidFill>
                <a:effectLst/>
                <a:latin typeface="Slack-Lato"/>
              </a:rPr>
              <a:t>. </a:t>
            </a:r>
            <a:r>
              <a:rPr lang="en-US" sz="3300" b="1" i="0" dirty="0">
                <a:solidFill>
                  <a:srgbClr val="1D1C1D"/>
                </a:solidFill>
                <a:effectLst/>
                <a:latin typeface="Slack-Lato"/>
              </a:rPr>
              <a:t>Customer Service and Churn Correlation</a:t>
            </a:r>
            <a:r>
              <a:rPr lang="en-US" sz="3300" b="0" i="0" dirty="0">
                <a:solidFill>
                  <a:srgbClr val="1D1C1D"/>
                </a:solidFill>
                <a:effectLst/>
                <a:latin typeface="Slack-Lato"/>
              </a:rPr>
              <a:t>:</a:t>
            </a:r>
          </a:p>
          <a:p>
            <a:pPr marL="0" indent="0">
              <a:buNone/>
            </a:pPr>
            <a:br>
              <a:rPr lang="en-US" sz="3300" dirty="0"/>
            </a:br>
            <a:r>
              <a:rPr lang="en-US" sz="3300" b="0" i="0" dirty="0">
                <a:solidFill>
                  <a:srgbClr val="1D1C1D"/>
                </a:solidFill>
                <a:effectLst/>
                <a:latin typeface="Slack-Lato"/>
              </a:rPr>
              <a:t>• The analysis showed a strong correlation between the </a:t>
            </a:r>
            <a:r>
              <a:rPr lang="en-US" sz="3300" b="1" i="0" dirty="0">
                <a:solidFill>
                  <a:srgbClr val="1D1C1D"/>
                </a:solidFill>
                <a:effectLst/>
                <a:latin typeface="Slack-Lato"/>
              </a:rPr>
              <a:t>number of customer service calls</a:t>
            </a:r>
            <a:r>
              <a:rPr lang="en-US" sz="3300" b="0" i="0" dirty="0">
                <a:solidFill>
                  <a:srgbClr val="1D1C1D"/>
                </a:solidFill>
                <a:effectLst/>
                <a:latin typeface="Slack-Lato"/>
              </a:rPr>
              <a:t> and </a:t>
            </a:r>
            <a:r>
              <a:rPr lang="en-US" sz="3300" b="1" i="0" dirty="0">
                <a:solidFill>
                  <a:srgbClr val="1D1C1D"/>
                </a:solidFill>
                <a:effectLst/>
                <a:latin typeface="Slack-Lato"/>
              </a:rPr>
              <a:t>churn rate</a:t>
            </a:r>
            <a:r>
              <a:rPr lang="en-US" sz="3300" b="0" i="0" dirty="0">
                <a:solidFill>
                  <a:srgbClr val="1D1C1D"/>
                </a:solidFill>
                <a:effectLst/>
                <a:latin typeface="Slack-Lato"/>
              </a:rPr>
              <a:t>. Specifically, customers who made more than three calls to customer service were significantly more likely to leave the service. This indicates that negative experiences with support teams may be a primary driver of churn.</a:t>
            </a:r>
            <a:endParaRPr lang="en-US" sz="2800" dirty="0"/>
          </a:p>
          <a:p>
            <a:pPr marL="0" indent="0">
              <a:buNone/>
            </a:pPr>
            <a:endParaRPr lang="en-US" sz="2800" dirty="0"/>
          </a:p>
          <a:p>
            <a:pPr marL="0" indent="0">
              <a:buNone/>
            </a:pPr>
            <a:endParaRPr lang="en-US" sz="2800" dirty="0"/>
          </a:p>
          <a:p>
            <a:pPr marL="0" indent="0">
              <a:buNone/>
            </a:pPr>
            <a:r>
              <a:rPr lang="en-US" sz="3300" b="0" i="0" dirty="0">
                <a:solidFill>
                  <a:srgbClr val="1D1C1D"/>
                </a:solidFill>
                <a:effectLst/>
                <a:latin typeface="Slack-Lato"/>
              </a:rPr>
              <a:t>• </a:t>
            </a:r>
            <a:r>
              <a:rPr lang="en-US" sz="3300" b="1" i="0" dirty="0">
                <a:solidFill>
                  <a:srgbClr val="1D1C1D"/>
                </a:solidFill>
                <a:effectLst/>
                <a:latin typeface="Slack-Lato"/>
              </a:rPr>
              <a:t>Conclusion</a:t>
            </a:r>
            <a:r>
              <a:rPr lang="en-US" sz="3300" b="0" i="0" dirty="0">
                <a:solidFill>
                  <a:srgbClr val="1D1C1D"/>
                </a:solidFill>
                <a:effectLst/>
                <a:latin typeface="Slack-Lato"/>
              </a:rPr>
              <a:t>: The company should focus on improving customer service experiences, particularly by reducing the number of repeat service calls. This could involve training, implementing automated support, or analyzing common issues in customer calls.</a:t>
            </a:r>
            <a:br>
              <a:rPr lang="en-US" sz="3300" dirty="0"/>
            </a:br>
            <a:endParaRPr lang="en-US" sz="3300" dirty="0"/>
          </a:p>
          <a:p>
            <a:endParaRPr lang="en-US" dirty="0"/>
          </a:p>
        </p:txBody>
      </p:sp>
      <p:pic>
        <p:nvPicPr>
          <p:cNvPr id="8" name="Picture 7">
            <a:extLst>
              <a:ext uri="{FF2B5EF4-FFF2-40B4-BE49-F238E27FC236}">
                <a16:creationId xmlns:a16="http://schemas.microsoft.com/office/drawing/2014/main" id="{0320B248-1FCA-DB2E-7F40-40FCEE6CCD49}"/>
              </a:ext>
            </a:extLst>
          </p:cNvPr>
          <p:cNvPicPr>
            <a:picLocks noChangeAspect="1"/>
          </p:cNvPicPr>
          <p:nvPr/>
        </p:nvPicPr>
        <p:blipFill>
          <a:blip r:embed="rId2"/>
          <a:stretch>
            <a:fillRect/>
          </a:stretch>
        </p:blipFill>
        <p:spPr>
          <a:xfrm>
            <a:off x="7841673" y="1752890"/>
            <a:ext cx="4059787" cy="3920195"/>
          </a:xfrm>
          <a:prstGeom prst="rect">
            <a:avLst/>
          </a:prstGeom>
        </p:spPr>
      </p:pic>
    </p:spTree>
    <p:extLst>
      <p:ext uri="{BB962C8B-B14F-4D97-AF65-F5344CB8AC3E}">
        <p14:creationId xmlns:p14="http://schemas.microsoft.com/office/powerpoint/2010/main" val="31229890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8BD82-A166-B8DE-6627-675B59E80773}"/>
              </a:ext>
            </a:extLst>
          </p:cNvPr>
          <p:cNvSpPr>
            <a:spLocks noGrp="1"/>
          </p:cNvSpPr>
          <p:nvPr>
            <p:ph type="title"/>
          </p:nvPr>
        </p:nvSpPr>
        <p:spPr/>
        <p:txBody>
          <a:bodyPr/>
          <a:lstStyle/>
          <a:p>
            <a:endParaRPr lang="en-US" dirty="0"/>
          </a:p>
        </p:txBody>
      </p:sp>
      <p:pic>
        <p:nvPicPr>
          <p:cNvPr id="4" name="Table Placeholder 3">
            <a:extLst>
              <a:ext uri="{FF2B5EF4-FFF2-40B4-BE49-F238E27FC236}">
                <a16:creationId xmlns:a16="http://schemas.microsoft.com/office/drawing/2014/main" id="{66824D53-966E-7725-D558-E947D4A33ABA}"/>
              </a:ext>
            </a:extLst>
          </p:cNvPr>
          <p:cNvPicPr>
            <a:picLocks noGrp="1" noChangeAspect="1"/>
          </p:cNvPicPr>
          <p:nvPr>
            <p:ph type="tbl" sz="quarter" idx="13"/>
          </p:nvPr>
        </p:nvPicPr>
        <p:blipFill>
          <a:blip r:embed="rId2"/>
          <a:stretch>
            <a:fillRect/>
          </a:stretch>
        </p:blipFill>
        <p:spPr>
          <a:xfrm>
            <a:off x="838200" y="783789"/>
            <a:ext cx="10515600" cy="5064850"/>
          </a:xfrm>
          <a:prstGeom prst="rect">
            <a:avLst/>
          </a:prstGeom>
        </p:spPr>
      </p:pic>
    </p:spTree>
    <p:extLst>
      <p:ext uri="{BB962C8B-B14F-4D97-AF65-F5344CB8AC3E}">
        <p14:creationId xmlns:p14="http://schemas.microsoft.com/office/powerpoint/2010/main" val="38032575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220A-8267-7607-D316-B59CCBCB2084}"/>
              </a:ext>
            </a:extLst>
          </p:cNvPr>
          <p:cNvSpPr>
            <a:spLocks noGrp="1"/>
          </p:cNvSpPr>
          <p:nvPr>
            <p:ph type="title"/>
          </p:nvPr>
        </p:nvSpPr>
        <p:spPr/>
        <p:txBody>
          <a:bodyPr/>
          <a:lstStyle/>
          <a:p>
            <a:r>
              <a:rPr lang="en-US" dirty="0"/>
              <a:t>Results / Conclusions of the analysis</a:t>
            </a:r>
          </a:p>
        </p:txBody>
      </p:sp>
      <p:sp>
        <p:nvSpPr>
          <p:cNvPr id="6" name="Table Placeholder 5">
            <a:extLst>
              <a:ext uri="{FF2B5EF4-FFF2-40B4-BE49-F238E27FC236}">
                <a16:creationId xmlns:a16="http://schemas.microsoft.com/office/drawing/2014/main" id="{C8A2D146-0B05-8A6E-7300-208D7B5E217A}"/>
              </a:ext>
            </a:extLst>
          </p:cNvPr>
          <p:cNvSpPr>
            <a:spLocks noGrp="1"/>
          </p:cNvSpPr>
          <p:nvPr>
            <p:ph type="tbl" sz="quarter" idx="13"/>
          </p:nvPr>
        </p:nvSpPr>
        <p:spPr>
          <a:xfrm>
            <a:off x="613186" y="2107800"/>
            <a:ext cx="7034523" cy="3920196"/>
          </a:xfrm>
        </p:spPr>
        <p:txBody>
          <a:bodyPr>
            <a:normAutofit fontScale="77500" lnSpcReduction="20000"/>
          </a:bodyPr>
          <a:lstStyle/>
          <a:p>
            <a:r>
              <a:rPr lang="en-US" b="0" i="0" dirty="0">
                <a:solidFill>
                  <a:srgbClr val="1D1C1D"/>
                </a:solidFill>
                <a:effectLst/>
                <a:latin typeface="Slack-Lato"/>
              </a:rPr>
              <a:t>2. </a:t>
            </a:r>
            <a:r>
              <a:rPr lang="en-US" b="1" i="0" dirty="0">
                <a:solidFill>
                  <a:srgbClr val="1D1C1D"/>
                </a:solidFill>
                <a:effectLst/>
                <a:latin typeface="Slack-Lato"/>
              </a:rPr>
              <a:t>Younger Customers at Risk</a:t>
            </a:r>
            <a:r>
              <a:rPr lang="en-US" b="0" i="0" dirty="0">
                <a:solidFill>
                  <a:srgbClr val="1D1C1D"/>
                </a:solidFill>
                <a:effectLst/>
                <a:latin typeface="Slack-Lato"/>
              </a:rPr>
              <a:t>:</a:t>
            </a:r>
          </a:p>
          <a:p>
            <a:pPr marL="0" indent="0">
              <a:buNone/>
            </a:pPr>
            <a:br>
              <a:rPr lang="en-US" dirty="0"/>
            </a:br>
            <a:r>
              <a:rPr lang="en-US" b="0" i="0" dirty="0">
                <a:solidFill>
                  <a:srgbClr val="1D1C1D"/>
                </a:solidFill>
                <a:effectLst/>
                <a:latin typeface="Slack-Lato"/>
              </a:rPr>
              <a:t>• Our exploratory analysis revealed that </a:t>
            </a:r>
            <a:r>
              <a:rPr lang="en-US" b="1" i="0" dirty="0">
                <a:solidFill>
                  <a:srgbClr val="1D1C1D"/>
                </a:solidFill>
                <a:effectLst/>
                <a:latin typeface="Slack-Lato"/>
              </a:rPr>
              <a:t>younger customers</a:t>
            </a:r>
            <a:r>
              <a:rPr lang="en-US" b="0" i="0" dirty="0">
                <a:solidFill>
                  <a:srgbClr val="1D1C1D"/>
                </a:solidFill>
                <a:effectLst/>
                <a:latin typeface="Slack-Lato"/>
              </a:rPr>
              <a:t> (typically aged 25-40) tended to have a higher churn rate compared to older age groups. A significant driver for this churn was their usage of day minutes, suggesting that high usage might lead to dissatisfaction if the services offered are not meeting expectations (e.g., data quality or coverage).</a:t>
            </a:r>
            <a:br>
              <a:rPr lang="en-US" dirty="0"/>
            </a:br>
            <a:endParaRPr lang="en-US" dirty="0"/>
          </a:p>
          <a:p>
            <a:pPr marL="0" indent="0">
              <a:buNone/>
            </a:pPr>
            <a:r>
              <a:rPr lang="en-US" b="0" i="0" dirty="0">
                <a:solidFill>
                  <a:srgbClr val="1D1C1D"/>
                </a:solidFill>
                <a:effectLst/>
                <a:latin typeface="Slack-Lato"/>
              </a:rPr>
              <a:t>• </a:t>
            </a:r>
            <a:r>
              <a:rPr lang="en-US" b="1" i="0" dirty="0">
                <a:solidFill>
                  <a:srgbClr val="1D1C1D"/>
                </a:solidFill>
                <a:effectLst/>
                <a:latin typeface="Slack-Lato"/>
              </a:rPr>
              <a:t>Conclusion</a:t>
            </a:r>
            <a:r>
              <a:rPr lang="en-US" b="0" i="0" dirty="0">
                <a:solidFill>
                  <a:srgbClr val="1D1C1D"/>
                </a:solidFill>
                <a:effectLst/>
                <a:latin typeface="Slack-Lato"/>
              </a:rPr>
              <a:t>: The company should tailor its marketing and retention efforts toward younger users, perhaps offering them more personalized data plans or loyalty rewards.</a:t>
            </a:r>
            <a:br>
              <a:rPr lang="en-US" dirty="0"/>
            </a:br>
            <a:endParaRPr lang="en-US" dirty="0"/>
          </a:p>
          <a:p>
            <a:endParaRPr lang="en-US" dirty="0"/>
          </a:p>
        </p:txBody>
      </p:sp>
      <p:pic>
        <p:nvPicPr>
          <p:cNvPr id="7" name="Picture 6">
            <a:extLst>
              <a:ext uri="{FF2B5EF4-FFF2-40B4-BE49-F238E27FC236}">
                <a16:creationId xmlns:a16="http://schemas.microsoft.com/office/drawing/2014/main" id="{6F2DA0E2-A641-418A-BEC0-BC798470092B}"/>
              </a:ext>
            </a:extLst>
          </p:cNvPr>
          <p:cNvPicPr>
            <a:picLocks noChangeAspect="1"/>
          </p:cNvPicPr>
          <p:nvPr/>
        </p:nvPicPr>
        <p:blipFill>
          <a:blip r:embed="rId2"/>
          <a:stretch>
            <a:fillRect/>
          </a:stretch>
        </p:blipFill>
        <p:spPr>
          <a:xfrm>
            <a:off x="7647709" y="1898073"/>
            <a:ext cx="4407390" cy="4237337"/>
          </a:xfrm>
          <a:prstGeom prst="rect">
            <a:avLst/>
          </a:prstGeom>
        </p:spPr>
      </p:pic>
    </p:spTree>
    <p:extLst>
      <p:ext uri="{BB962C8B-B14F-4D97-AF65-F5344CB8AC3E}">
        <p14:creationId xmlns:p14="http://schemas.microsoft.com/office/powerpoint/2010/main" val="2532963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9CF55-A9A4-E6A6-F7A7-377CC3665B90}"/>
              </a:ext>
            </a:extLst>
          </p:cNvPr>
          <p:cNvSpPr>
            <a:spLocks noGrp="1"/>
          </p:cNvSpPr>
          <p:nvPr>
            <p:ph type="title"/>
          </p:nvPr>
        </p:nvSpPr>
        <p:spPr/>
        <p:txBody>
          <a:bodyPr/>
          <a:lstStyle/>
          <a:p>
            <a:endParaRPr lang="en-US"/>
          </a:p>
        </p:txBody>
      </p:sp>
      <p:sp>
        <p:nvSpPr>
          <p:cNvPr id="3" name="Table Placeholder 2">
            <a:extLst>
              <a:ext uri="{FF2B5EF4-FFF2-40B4-BE49-F238E27FC236}">
                <a16:creationId xmlns:a16="http://schemas.microsoft.com/office/drawing/2014/main" id="{BA132591-F0F3-EEA2-F8F9-ED977ABEED1D}"/>
              </a:ext>
            </a:extLst>
          </p:cNvPr>
          <p:cNvSpPr>
            <a:spLocks noGrp="1"/>
          </p:cNvSpPr>
          <p:nvPr>
            <p:ph type="tbl" sz="quarter" idx="13"/>
          </p:nvPr>
        </p:nvSpPr>
        <p:spPr/>
        <p:txBody>
          <a:bodyPr/>
          <a:lstStyle/>
          <a:p>
            <a:endParaRPr lang="en-US"/>
          </a:p>
        </p:txBody>
      </p:sp>
    </p:spTree>
    <p:extLst>
      <p:ext uri="{BB962C8B-B14F-4D97-AF65-F5344CB8AC3E}">
        <p14:creationId xmlns:p14="http://schemas.microsoft.com/office/powerpoint/2010/main" val="10119765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A189-DA82-50C1-274B-D89C0FDD6655}"/>
              </a:ext>
            </a:extLst>
          </p:cNvPr>
          <p:cNvSpPr>
            <a:spLocks noGrp="1"/>
          </p:cNvSpPr>
          <p:nvPr>
            <p:ph type="title"/>
          </p:nvPr>
        </p:nvSpPr>
        <p:spPr/>
        <p:txBody>
          <a:bodyPr/>
          <a:lstStyle/>
          <a:p>
            <a:r>
              <a:rPr lang="en-US" dirty="0"/>
              <a:t>Results / Conclusions of the analysis</a:t>
            </a:r>
          </a:p>
        </p:txBody>
      </p:sp>
      <p:sp>
        <p:nvSpPr>
          <p:cNvPr id="3" name="Table Placeholder 2">
            <a:extLst>
              <a:ext uri="{FF2B5EF4-FFF2-40B4-BE49-F238E27FC236}">
                <a16:creationId xmlns:a16="http://schemas.microsoft.com/office/drawing/2014/main" id="{72D744BC-71B7-FA87-59DC-D78C0502C95A}"/>
              </a:ext>
            </a:extLst>
          </p:cNvPr>
          <p:cNvSpPr>
            <a:spLocks noGrp="1"/>
          </p:cNvSpPr>
          <p:nvPr>
            <p:ph type="tbl" sz="quarter" idx="13"/>
          </p:nvPr>
        </p:nvSpPr>
        <p:spPr>
          <a:xfrm>
            <a:off x="613186" y="2107799"/>
            <a:ext cx="10965628" cy="4385075"/>
          </a:xfrm>
        </p:spPr>
        <p:txBody>
          <a:bodyPr>
            <a:normAutofit fontScale="70000" lnSpcReduction="20000"/>
          </a:bodyPr>
          <a:lstStyle/>
          <a:p>
            <a:pPr marL="0" indent="0">
              <a:buNone/>
            </a:pPr>
            <a:r>
              <a:rPr lang="en-US" b="0" i="0" dirty="0">
                <a:solidFill>
                  <a:srgbClr val="1D1C1D"/>
                </a:solidFill>
                <a:effectLst/>
                <a:latin typeface="Slack-Lato"/>
              </a:rPr>
              <a:t>3</a:t>
            </a:r>
            <a:r>
              <a:rPr lang="en-US" sz="2800" b="0" i="0" dirty="0">
                <a:solidFill>
                  <a:srgbClr val="1D1C1D"/>
                </a:solidFill>
                <a:effectLst/>
                <a:latin typeface="Slack-Lato"/>
              </a:rPr>
              <a:t>. </a:t>
            </a:r>
            <a:r>
              <a:rPr lang="en-US" sz="2800" b="1" i="0" dirty="0">
                <a:solidFill>
                  <a:srgbClr val="1D1C1D"/>
                </a:solidFill>
                <a:effectLst/>
                <a:latin typeface="Slack-Lato"/>
              </a:rPr>
              <a:t>Effectiveness of Voice Mail Plans</a:t>
            </a:r>
            <a:r>
              <a:rPr lang="en-US" sz="2800" b="0" i="0" dirty="0">
                <a:solidFill>
                  <a:srgbClr val="1D1C1D"/>
                </a:solidFill>
                <a:effectLst/>
                <a:latin typeface="Slack-Lato"/>
              </a:rPr>
              <a:t>:</a:t>
            </a:r>
          </a:p>
          <a:p>
            <a:pPr marL="0" indent="0">
              <a:buNone/>
            </a:pPr>
            <a:br>
              <a:rPr lang="en-US" sz="2800" dirty="0"/>
            </a:br>
            <a:r>
              <a:rPr lang="en-US" sz="2800" b="0" i="0" dirty="0">
                <a:solidFill>
                  <a:srgbClr val="1D1C1D"/>
                </a:solidFill>
                <a:effectLst/>
                <a:latin typeface="Slack-Lato"/>
              </a:rPr>
              <a:t>• Another interesting finding was the </a:t>
            </a:r>
            <a:r>
              <a:rPr lang="en-US" sz="2800" b="1" i="0" dirty="0">
                <a:solidFill>
                  <a:srgbClr val="1D1C1D"/>
                </a:solidFill>
                <a:effectLst/>
                <a:latin typeface="Slack-Lato"/>
              </a:rPr>
              <a:t>decreasing relevance of voice mail plans</a:t>
            </a:r>
            <a:r>
              <a:rPr lang="en-US" sz="2800" b="0" i="0" dirty="0">
                <a:solidFill>
                  <a:srgbClr val="1D1C1D"/>
                </a:solidFill>
                <a:effectLst/>
                <a:latin typeface="Slack-Lato"/>
              </a:rPr>
              <a:t>. Customers who had voice mail plans didn’t show a statistically significant difference in churn rates compared to those who didn’t. This suggests that the company may want to rethink its voice mail offerings and invest more in other services that customers value, such as data or customer service improvements.</a:t>
            </a:r>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br>
              <a:rPr lang="en-US" sz="2800" dirty="0"/>
            </a:br>
            <a:r>
              <a:rPr lang="en-US" sz="2800" b="0" i="0" dirty="0">
                <a:solidFill>
                  <a:srgbClr val="1D1C1D"/>
                </a:solidFill>
                <a:effectLst/>
                <a:latin typeface="Slack-Lato"/>
              </a:rPr>
              <a:t>• </a:t>
            </a:r>
            <a:r>
              <a:rPr lang="en-US" sz="2800" b="1" i="0" dirty="0">
                <a:solidFill>
                  <a:srgbClr val="1D1C1D"/>
                </a:solidFill>
                <a:effectLst/>
                <a:latin typeface="Slack-Lato"/>
              </a:rPr>
              <a:t>Conclusion</a:t>
            </a:r>
            <a:r>
              <a:rPr lang="en-US" sz="2800" b="0" i="0" dirty="0">
                <a:solidFill>
                  <a:srgbClr val="1D1C1D"/>
                </a:solidFill>
                <a:effectLst/>
                <a:latin typeface="Slack-Lato"/>
              </a:rPr>
              <a:t>: Reducing or eliminating voice mail plan offerings and reallocating resources to improve more relevant services (e.g., data plans) could positively impact customer satisfaction and retention.</a:t>
            </a:r>
            <a:endParaRPr lang="en-US" sz="2800" dirty="0"/>
          </a:p>
          <a:p>
            <a:endParaRPr lang="en-US" dirty="0"/>
          </a:p>
        </p:txBody>
      </p:sp>
      <p:pic>
        <p:nvPicPr>
          <p:cNvPr id="4" name="Picture 3">
            <a:extLst>
              <a:ext uri="{FF2B5EF4-FFF2-40B4-BE49-F238E27FC236}">
                <a16:creationId xmlns:a16="http://schemas.microsoft.com/office/drawing/2014/main" id="{0239DE56-38DE-FAC7-FE53-A29E1B69F556}"/>
              </a:ext>
            </a:extLst>
          </p:cNvPr>
          <p:cNvPicPr>
            <a:picLocks noChangeAspect="1"/>
          </p:cNvPicPr>
          <p:nvPr/>
        </p:nvPicPr>
        <p:blipFill>
          <a:blip r:embed="rId2"/>
          <a:stretch>
            <a:fillRect/>
          </a:stretch>
        </p:blipFill>
        <p:spPr>
          <a:xfrm>
            <a:off x="1662545" y="3713019"/>
            <a:ext cx="8322490" cy="1989592"/>
          </a:xfrm>
          <a:prstGeom prst="rect">
            <a:avLst/>
          </a:prstGeom>
        </p:spPr>
      </p:pic>
    </p:spTree>
    <p:extLst>
      <p:ext uri="{BB962C8B-B14F-4D97-AF65-F5344CB8AC3E}">
        <p14:creationId xmlns:p14="http://schemas.microsoft.com/office/powerpoint/2010/main" val="26201095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able Placeholder 3">
            <a:extLst>
              <a:ext uri="{FF2B5EF4-FFF2-40B4-BE49-F238E27FC236}">
                <a16:creationId xmlns:a16="http://schemas.microsoft.com/office/drawing/2014/main" id="{76789B90-CEEB-AC81-74C1-5FC8372199CA}"/>
              </a:ext>
            </a:extLst>
          </p:cNvPr>
          <p:cNvPicPr>
            <a:picLocks noGrp="1" noChangeAspect="1"/>
          </p:cNvPicPr>
          <p:nvPr>
            <p:ph type="tbl" sz="quarter" idx="13"/>
          </p:nvPr>
        </p:nvPicPr>
        <p:blipFill>
          <a:blip r:embed="rId2"/>
          <a:stretch>
            <a:fillRect/>
          </a:stretch>
        </p:blipFill>
        <p:spPr>
          <a:xfrm>
            <a:off x="540714" y="616527"/>
            <a:ext cx="11110572" cy="5624945"/>
          </a:xfrm>
          <a:prstGeom prst="rect">
            <a:avLst/>
          </a:prstGeom>
        </p:spPr>
      </p:pic>
    </p:spTree>
    <p:extLst>
      <p:ext uri="{BB962C8B-B14F-4D97-AF65-F5344CB8AC3E}">
        <p14:creationId xmlns:p14="http://schemas.microsoft.com/office/powerpoint/2010/main" val="37878002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Dynamic delivery</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2067045" cy="3633787"/>
          </a:xfrm>
          <a:noFill/>
        </p:spPr>
        <p:txBody>
          <a:bodyPr vert="horz" lIns="91440" tIns="45720" rIns="91440" bIns="45720" rtlCol="0" anchor="t">
            <a:normAutofit/>
          </a:bodyPr>
          <a:lstStyle/>
          <a:p>
            <a:r>
              <a:rPr lang="en-US" dirty="0"/>
              <a:t>Learn to infuse energy into your delivery to leave a lasting impression</a:t>
            </a:r>
          </a:p>
          <a:p>
            <a:r>
              <a:rPr lang="en-US" dirty="0"/>
              <a:t>One of the goals of effective communication is to motivate your audience</a:t>
            </a:r>
          </a:p>
        </p:txBody>
      </p:sp>
      <p:graphicFrame>
        <p:nvGraphicFramePr>
          <p:cNvPr id="3" name="Table Placeholder 2">
            <a:extLst>
              <a:ext uri="{FF2B5EF4-FFF2-40B4-BE49-F238E27FC236}">
                <a16:creationId xmlns:a16="http://schemas.microsoft.com/office/drawing/2014/main" id="{F01CF5D3-D3B1-1944-CFDF-D8EE11DE42AA}"/>
              </a:ext>
            </a:extLst>
          </p:cNvPr>
          <p:cNvGraphicFramePr>
            <a:graphicFrameLocks noGrp="1"/>
          </p:cNvGraphicFramePr>
          <p:nvPr>
            <p:ph type="tbl" sz="quarter" idx="13"/>
            <p:extLst>
              <p:ext uri="{D42A27DB-BD31-4B8C-83A1-F6EECF244321}">
                <p14:modId xmlns:p14="http://schemas.microsoft.com/office/powerpoint/2010/main" val="2834757309"/>
              </p:ext>
            </p:extLst>
          </p:nvPr>
        </p:nvGraphicFramePr>
        <p:xfrm>
          <a:off x="3484563" y="2106613"/>
          <a:ext cx="7921828" cy="4032333"/>
        </p:xfrm>
        <a:graphic>
          <a:graphicData uri="http://schemas.openxmlformats.org/drawingml/2006/table">
            <a:tbl>
              <a:tblPr firstRow="1" bandRow="1">
                <a:tableStyleId>{7E9639D4-E3E2-4D34-9284-5A2195B3D0D7}</a:tableStyleId>
              </a:tblPr>
              <a:tblGrid>
                <a:gridCol w="1980457">
                  <a:extLst>
                    <a:ext uri="{9D8B030D-6E8A-4147-A177-3AD203B41FA5}">
                      <a16:colId xmlns:a16="http://schemas.microsoft.com/office/drawing/2014/main" val="127040821"/>
                    </a:ext>
                  </a:extLst>
                </a:gridCol>
                <a:gridCol w="1980457">
                  <a:extLst>
                    <a:ext uri="{9D8B030D-6E8A-4147-A177-3AD203B41FA5}">
                      <a16:colId xmlns:a16="http://schemas.microsoft.com/office/drawing/2014/main" val="149845700"/>
                    </a:ext>
                  </a:extLst>
                </a:gridCol>
                <a:gridCol w="1980457">
                  <a:extLst>
                    <a:ext uri="{9D8B030D-6E8A-4147-A177-3AD203B41FA5}">
                      <a16:colId xmlns:a16="http://schemas.microsoft.com/office/drawing/2014/main" val="3119692462"/>
                    </a:ext>
                  </a:extLst>
                </a:gridCol>
                <a:gridCol w="1980457">
                  <a:extLst>
                    <a:ext uri="{9D8B030D-6E8A-4147-A177-3AD203B41FA5}">
                      <a16:colId xmlns:a16="http://schemas.microsoft.com/office/drawing/2014/main" val="3472639139"/>
                    </a:ext>
                  </a:extLst>
                </a:gridCol>
              </a:tblGrid>
              <a:tr h="612591">
                <a:tc>
                  <a:txBody>
                    <a:bodyPr/>
                    <a:lstStyle/>
                    <a:p>
                      <a:pPr algn="ctr"/>
                      <a:r>
                        <a:rPr lang="en-US" b="0" i="0" dirty="0">
                          <a:latin typeface="+mn-lt"/>
                          <a:cs typeface="Calibri" panose="020F0502020204030204" pitchFamily="34" charset="0"/>
                        </a:rPr>
                        <a:t>METRIC</a:t>
                      </a:r>
                    </a:p>
                  </a:txBody>
                  <a:tcPr anchor="ctr"/>
                </a:tc>
                <a:tc>
                  <a:txBody>
                    <a:bodyPr/>
                    <a:lstStyle/>
                    <a:p>
                      <a:pPr algn="ctr"/>
                      <a:r>
                        <a:rPr lang="en-US" b="0" i="0" dirty="0">
                          <a:latin typeface="+mn-lt"/>
                          <a:cs typeface="Calibri" panose="020F0502020204030204" pitchFamily="34" charset="0"/>
                        </a:rPr>
                        <a:t>MEASUREMENT</a:t>
                      </a:r>
                    </a:p>
                  </a:txBody>
                  <a:tcPr anchor="ctr"/>
                </a:tc>
                <a:tc>
                  <a:txBody>
                    <a:bodyPr/>
                    <a:lstStyle/>
                    <a:p>
                      <a:pPr algn="ctr"/>
                      <a:r>
                        <a:rPr lang="en-US" b="0" i="0" dirty="0">
                          <a:latin typeface="+mn-lt"/>
                          <a:cs typeface="Calibri" panose="020F0502020204030204" pitchFamily="34" charset="0"/>
                        </a:rPr>
                        <a:t>TARGET</a:t>
                      </a:r>
                    </a:p>
                  </a:txBody>
                  <a:tcPr anchor="ctr"/>
                </a:tc>
                <a:tc>
                  <a:txBody>
                    <a:bodyPr/>
                    <a:lstStyle/>
                    <a:p>
                      <a:pPr algn="ctr"/>
                      <a:r>
                        <a:rPr lang="en-US" b="0" i="0" dirty="0">
                          <a:latin typeface="+mn-lt"/>
                          <a:cs typeface="Calibri" panose="020F0502020204030204" pitchFamily="34" charset="0"/>
                        </a:rPr>
                        <a:t>ACTUAL</a:t>
                      </a:r>
                    </a:p>
                  </a:txBody>
                  <a:tcPr anchor="ctr"/>
                </a:tc>
                <a:extLst>
                  <a:ext uri="{0D108BD9-81ED-4DB2-BD59-A6C34878D82A}">
                    <a16:rowId xmlns:a16="http://schemas.microsoft.com/office/drawing/2014/main" val="3298013591"/>
                  </a:ext>
                </a:extLst>
              </a:tr>
              <a:tr h="612591">
                <a:tc>
                  <a:txBody>
                    <a:bodyPr/>
                    <a:lstStyle/>
                    <a:p>
                      <a:pPr algn="ctr"/>
                      <a:r>
                        <a:rPr lang="en-US" b="0" i="0" dirty="0">
                          <a:latin typeface="+mn-lt"/>
                          <a:cs typeface="Calibri" panose="020F0502020204030204" pitchFamily="34" charset="0"/>
                        </a:rPr>
                        <a:t>Audience attendance</a:t>
                      </a:r>
                    </a:p>
                  </a:txBody>
                  <a:tcPr anchor="ctr"/>
                </a:tc>
                <a:tc>
                  <a:txBody>
                    <a:bodyPr/>
                    <a:lstStyle/>
                    <a:p>
                      <a:pPr algn="ctr"/>
                      <a:r>
                        <a:rPr lang="en-US" b="0" i="0" dirty="0">
                          <a:latin typeface="+mn-lt"/>
                          <a:cs typeface="Calibri" panose="020F0502020204030204" pitchFamily="34" charset="0"/>
                        </a:rPr>
                        <a:t># of attendees</a:t>
                      </a:r>
                    </a:p>
                  </a:txBody>
                  <a:tcPr anchor="ctr"/>
                </a:tc>
                <a:tc>
                  <a:txBody>
                    <a:bodyPr/>
                    <a:lstStyle/>
                    <a:p>
                      <a:pPr algn="ctr"/>
                      <a:r>
                        <a:rPr lang="en-US" b="0" i="0" dirty="0">
                          <a:latin typeface="+mn-lt"/>
                          <a:cs typeface="Calibri" panose="020F0502020204030204" pitchFamily="34" charset="0"/>
                        </a:rPr>
                        <a:t>150</a:t>
                      </a:r>
                    </a:p>
                  </a:txBody>
                  <a:tcPr anchor="ctr"/>
                </a:tc>
                <a:tc>
                  <a:txBody>
                    <a:bodyPr/>
                    <a:lstStyle/>
                    <a:p>
                      <a:pPr algn="ctr"/>
                      <a:r>
                        <a:rPr lang="en-US" b="0" i="0">
                          <a:latin typeface="+mn-lt"/>
                          <a:cs typeface="Calibri" panose="020F0502020204030204" pitchFamily="34" charset="0"/>
                        </a:rPr>
                        <a:t>120</a:t>
                      </a:r>
                    </a:p>
                  </a:txBody>
                  <a:tcPr anchor="ctr"/>
                </a:tc>
                <a:extLst>
                  <a:ext uri="{0D108BD9-81ED-4DB2-BD59-A6C34878D82A}">
                    <a16:rowId xmlns:a16="http://schemas.microsoft.com/office/drawing/2014/main" val="3873867931"/>
                  </a:ext>
                </a:extLst>
              </a:tr>
              <a:tr h="612591">
                <a:tc>
                  <a:txBody>
                    <a:bodyPr/>
                    <a:lstStyle/>
                    <a:p>
                      <a:pPr algn="ctr"/>
                      <a:r>
                        <a:rPr lang="en-US" b="0" i="0" dirty="0">
                          <a:latin typeface="+mn-lt"/>
                          <a:cs typeface="Calibri" panose="020F0502020204030204" pitchFamily="34" charset="0"/>
                        </a:rPr>
                        <a:t>Engagement duration</a:t>
                      </a:r>
                    </a:p>
                  </a:txBody>
                  <a:tcPr anchor="ctr"/>
                </a:tc>
                <a:tc>
                  <a:txBody>
                    <a:bodyPr/>
                    <a:lstStyle/>
                    <a:p>
                      <a:pPr algn="ctr"/>
                      <a:r>
                        <a:rPr lang="en-US" b="0" i="0" dirty="0">
                          <a:latin typeface="+mn-lt"/>
                          <a:cs typeface="Calibri" panose="020F0502020204030204" pitchFamily="34" charset="0"/>
                        </a:rPr>
                        <a:t>Minutes</a:t>
                      </a:r>
                    </a:p>
                  </a:txBody>
                  <a:tcPr anchor="ctr"/>
                </a:tc>
                <a:tc>
                  <a:txBody>
                    <a:bodyPr/>
                    <a:lstStyle/>
                    <a:p>
                      <a:pPr algn="ctr"/>
                      <a:r>
                        <a:rPr lang="en-US" b="0" i="0" dirty="0">
                          <a:latin typeface="+mn-lt"/>
                          <a:cs typeface="Calibri" panose="020F0502020204030204" pitchFamily="34" charset="0"/>
                        </a:rPr>
                        <a:t>60</a:t>
                      </a:r>
                    </a:p>
                  </a:txBody>
                  <a:tcPr anchor="ctr"/>
                </a:tc>
                <a:tc>
                  <a:txBody>
                    <a:bodyPr/>
                    <a:lstStyle/>
                    <a:p>
                      <a:pPr algn="ctr"/>
                      <a:r>
                        <a:rPr lang="en-US" b="0" i="0">
                          <a:latin typeface="+mn-lt"/>
                          <a:cs typeface="Calibri" panose="020F0502020204030204" pitchFamily="34" charset="0"/>
                        </a:rPr>
                        <a:t>75</a:t>
                      </a:r>
                    </a:p>
                  </a:txBody>
                  <a:tcPr anchor="ctr"/>
                </a:tc>
                <a:extLst>
                  <a:ext uri="{0D108BD9-81ED-4DB2-BD59-A6C34878D82A}">
                    <a16:rowId xmlns:a16="http://schemas.microsoft.com/office/drawing/2014/main" val="85209771"/>
                  </a:ext>
                </a:extLst>
              </a:tr>
              <a:tr h="612591">
                <a:tc>
                  <a:txBody>
                    <a:bodyPr/>
                    <a:lstStyle/>
                    <a:p>
                      <a:pPr algn="ctr"/>
                      <a:r>
                        <a:rPr lang="en-US" b="0" i="0">
                          <a:latin typeface="+mn-lt"/>
                          <a:cs typeface="Calibri" panose="020F0502020204030204" pitchFamily="34" charset="0"/>
                        </a:rPr>
                        <a:t>Q&amp;A interaction</a:t>
                      </a:r>
                    </a:p>
                  </a:txBody>
                  <a:tcPr anchor="ctr"/>
                </a:tc>
                <a:tc>
                  <a:txBody>
                    <a:bodyPr/>
                    <a:lstStyle/>
                    <a:p>
                      <a:pPr algn="ctr"/>
                      <a:r>
                        <a:rPr lang="en-US" b="0" i="0">
                          <a:latin typeface="+mn-lt"/>
                          <a:cs typeface="Calibri" panose="020F0502020204030204" pitchFamily="34" charset="0"/>
                        </a:rPr>
                        <a:t># of questions</a:t>
                      </a:r>
                    </a:p>
                  </a:txBody>
                  <a:tcPr anchor="ctr"/>
                </a:tc>
                <a:tc>
                  <a:txBody>
                    <a:bodyPr/>
                    <a:lstStyle/>
                    <a:p>
                      <a:pPr algn="ctr"/>
                      <a:r>
                        <a:rPr lang="en-US" b="0" i="0">
                          <a:latin typeface="+mn-lt"/>
                          <a:cs typeface="Calibri" panose="020F0502020204030204" pitchFamily="34" charset="0"/>
                        </a:rPr>
                        <a:t>10</a:t>
                      </a:r>
                    </a:p>
                  </a:txBody>
                  <a:tcPr anchor="ctr"/>
                </a:tc>
                <a:tc>
                  <a:txBody>
                    <a:bodyPr/>
                    <a:lstStyle/>
                    <a:p>
                      <a:pPr algn="ctr"/>
                      <a:r>
                        <a:rPr lang="en-US" b="0" i="0">
                          <a:latin typeface="+mn-lt"/>
                          <a:cs typeface="Calibri" panose="020F0502020204030204" pitchFamily="34" charset="0"/>
                        </a:rPr>
                        <a:t>15</a:t>
                      </a:r>
                    </a:p>
                  </a:txBody>
                  <a:tcPr anchor="ctr"/>
                </a:tc>
                <a:extLst>
                  <a:ext uri="{0D108BD9-81ED-4DB2-BD59-A6C34878D82A}">
                    <a16:rowId xmlns:a16="http://schemas.microsoft.com/office/drawing/2014/main" val="4061031278"/>
                  </a:ext>
                </a:extLst>
              </a:tr>
              <a:tr h="612591">
                <a:tc>
                  <a:txBody>
                    <a:bodyPr/>
                    <a:lstStyle/>
                    <a:p>
                      <a:pPr algn="ctr"/>
                      <a:r>
                        <a:rPr lang="en-US" b="0" i="0">
                          <a:latin typeface="+mn-lt"/>
                          <a:cs typeface="Calibri" panose="020F0502020204030204" pitchFamily="34" charset="0"/>
                        </a:rPr>
                        <a:t>Positive feedback</a:t>
                      </a:r>
                    </a:p>
                  </a:txBody>
                  <a:tcPr anchor="ctr"/>
                </a:tc>
                <a:tc>
                  <a:txBody>
                    <a:bodyPr/>
                    <a:lstStyle/>
                    <a:p>
                      <a:pPr algn="ctr"/>
                      <a:r>
                        <a:rPr lang="en-US" b="0" i="0" dirty="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90</a:t>
                      </a:r>
                    </a:p>
                  </a:txBody>
                  <a:tcPr anchor="ctr"/>
                </a:tc>
                <a:tc>
                  <a:txBody>
                    <a:bodyPr/>
                    <a:lstStyle/>
                    <a:p>
                      <a:pPr algn="ctr"/>
                      <a:r>
                        <a:rPr lang="en-US" b="0" i="0">
                          <a:latin typeface="+mn-lt"/>
                          <a:cs typeface="Calibri" panose="020F0502020204030204" pitchFamily="34" charset="0"/>
                        </a:rPr>
                        <a:t>95</a:t>
                      </a:r>
                    </a:p>
                  </a:txBody>
                  <a:tcPr anchor="ctr"/>
                </a:tc>
                <a:extLst>
                  <a:ext uri="{0D108BD9-81ED-4DB2-BD59-A6C34878D82A}">
                    <a16:rowId xmlns:a16="http://schemas.microsoft.com/office/drawing/2014/main" val="3591840781"/>
                  </a:ext>
                </a:extLst>
              </a:tr>
              <a:tr h="782030">
                <a:tc>
                  <a:txBody>
                    <a:bodyPr/>
                    <a:lstStyle/>
                    <a:p>
                      <a:pPr algn="ctr"/>
                      <a:r>
                        <a:rPr lang="en-US" b="0" i="0">
                          <a:latin typeface="+mn-lt"/>
                          <a:cs typeface="Calibri" panose="020F0502020204030204" pitchFamily="34" charset="0"/>
                        </a:rPr>
                        <a:t>Rate of information retention</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dirty="0">
                          <a:latin typeface="+mn-lt"/>
                          <a:cs typeface="Calibri" panose="020F0502020204030204" pitchFamily="34" charset="0"/>
                        </a:rPr>
                        <a:t>80</a:t>
                      </a:r>
                    </a:p>
                  </a:txBody>
                  <a:tcPr anchor="ctr"/>
                </a:tc>
                <a:tc>
                  <a:txBody>
                    <a:bodyPr/>
                    <a:lstStyle/>
                    <a:p>
                      <a:pPr algn="ctr"/>
                      <a:r>
                        <a:rPr lang="en-US" b="0" i="0" dirty="0">
                          <a:latin typeface="+mn-lt"/>
                          <a:cs typeface="Calibri" panose="020F0502020204030204" pitchFamily="34" charset="0"/>
                        </a:rPr>
                        <a:t>85</a:t>
                      </a:r>
                    </a:p>
                  </a:txBody>
                  <a:tcPr anchor="ctr"/>
                </a:tc>
                <a:extLst>
                  <a:ext uri="{0D108BD9-81ED-4DB2-BD59-A6C34878D82A}">
                    <a16:rowId xmlns:a16="http://schemas.microsoft.com/office/drawing/2014/main" val="335389741"/>
                  </a:ext>
                </a:extLst>
              </a:tr>
            </a:tbl>
          </a:graphicData>
        </a:graphic>
      </p:graphicFrame>
    </p:spTree>
    <p:extLst>
      <p:ext uri="{BB962C8B-B14F-4D97-AF65-F5344CB8AC3E}">
        <p14:creationId xmlns:p14="http://schemas.microsoft.com/office/powerpoint/2010/main" val="4259977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FINAL TIPS &amp; TAKEAWAYS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838200" y="1790329"/>
            <a:ext cx="5134335" cy="4113054"/>
          </a:xfrm>
          <a:noFill/>
        </p:spPr>
        <p:txBody>
          <a:bodyPr vert="horz" lIns="91440" tIns="45720" rIns="91440" bIns="45720" rtlCol="0" anchor="t">
            <a:normAutofit lnSpcReduction="10000"/>
          </a:bodyPr>
          <a:lstStyle/>
          <a:p>
            <a:r>
              <a:rPr lang="en-US" dirty="0"/>
              <a:t>Consistent rehearsal</a:t>
            </a:r>
          </a:p>
          <a:p>
            <a:pPr lvl="1"/>
            <a:r>
              <a:rPr lang="en-US" dirty="0"/>
              <a:t>Strengthen your familiarity</a:t>
            </a:r>
          </a:p>
          <a:p>
            <a:r>
              <a:rPr lang="en-US" dirty="0"/>
              <a:t>Refine delivery style</a:t>
            </a:r>
          </a:p>
          <a:p>
            <a:pPr lvl="1"/>
            <a:r>
              <a:rPr lang="en-US" dirty="0"/>
              <a:t>Pacing, tone, and emphasis</a:t>
            </a:r>
          </a:p>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6219464" y="1790329"/>
            <a:ext cx="5134335" cy="4113054"/>
          </a:xfrm>
          <a:noFill/>
        </p:spPr>
        <p:txBody>
          <a:bodyPr>
            <a:normAutofit/>
          </a:bodyPr>
          <a:lstStyle/>
          <a:p>
            <a:r>
              <a:rPr lang="en-US" dirty="0"/>
              <a:t>Seek feedback</a:t>
            </a:r>
          </a:p>
          <a:p>
            <a:r>
              <a:rPr lang="en-US" dirty="0"/>
              <a:t>Reflect on performance</a:t>
            </a:r>
          </a:p>
          <a:p>
            <a:r>
              <a:rPr lang="en-US" dirty="0"/>
              <a:t>Explore new techniques</a:t>
            </a:r>
          </a:p>
          <a:p>
            <a:r>
              <a:rPr lang="en-US" dirty="0"/>
              <a:t>Set personal goals</a:t>
            </a:r>
          </a:p>
          <a:p>
            <a:r>
              <a:rPr lang="en-US" dirty="0"/>
              <a:t>Iterate and adapt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SPEAKING ENGAGEMENT METRICS</a:t>
            </a:r>
          </a:p>
        </p:txBody>
      </p:sp>
      <p:graphicFrame>
        <p:nvGraphicFramePr>
          <p:cNvPr id="12" name="Table Placeholder 3">
            <a:extLst>
              <a:ext uri="{FF2B5EF4-FFF2-40B4-BE49-F238E27FC236}">
                <a16:creationId xmlns:a16="http://schemas.microsoft.com/office/drawing/2014/main" id="{CB65501E-A327-D358-9D08-A3694677266E}"/>
              </a:ext>
            </a:extLst>
          </p:cNvPr>
          <p:cNvGraphicFramePr>
            <a:graphicFrameLocks noGrp="1"/>
          </p:cNvGraphicFramePr>
          <p:nvPr>
            <p:ph type="tbl" sz="quarter" idx="13"/>
            <p:extLst>
              <p:ext uri="{D42A27DB-BD31-4B8C-83A1-F6EECF244321}">
                <p14:modId xmlns:p14="http://schemas.microsoft.com/office/powerpoint/2010/main" val="2069353899"/>
              </p:ext>
            </p:extLst>
          </p:nvPr>
        </p:nvGraphicFramePr>
        <p:xfrm>
          <a:off x="612775" y="2108200"/>
          <a:ext cx="10972800" cy="3920196"/>
        </p:xfrm>
        <a:graphic>
          <a:graphicData uri="http://schemas.openxmlformats.org/drawingml/2006/table">
            <a:tbl>
              <a:tblPr firstRow="1" bandRow="1">
                <a:tableStyleId>{7E9639D4-E3E2-4D34-9284-5A2195B3D0D7}</a:tableStyleId>
              </a:tblPr>
              <a:tblGrid>
                <a:gridCol w="2743200">
                  <a:extLst>
                    <a:ext uri="{9D8B030D-6E8A-4147-A177-3AD203B41FA5}">
                      <a16:colId xmlns:a16="http://schemas.microsoft.com/office/drawing/2014/main" val="2382218087"/>
                    </a:ext>
                  </a:extLst>
                </a:gridCol>
                <a:gridCol w="2743200">
                  <a:extLst>
                    <a:ext uri="{9D8B030D-6E8A-4147-A177-3AD203B41FA5}">
                      <a16:colId xmlns:a16="http://schemas.microsoft.com/office/drawing/2014/main" val="3953468724"/>
                    </a:ext>
                  </a:extLst>
                </a:gridCol>
                <a:gridCol w="2743200">
                  <a:extLst>
                    <a:ext uri="{9D8B030D-6E8A-4147-A177-3AD203B41FA5}">
                      <a16:colId xmlns:a16="http://schemas.microsoft.com/office/drawing/2014/main" val="4277526474"/>
                    </a:ext>
                  </a:extLst>
                </a:gridCol>
                <a:gridCol w="2743200">
                  <a:extLst>
                    <a:ext uri="{9D8B030D-6E8A-4147-A177-3AD203B41FA5}">
                      <a16:colId xmlns:a16="http://schemas.microsoft.com/office/drawing/2014/main" val="2438884888"/>
                    </a:ext>
                  </a:extLst>
                </a:gridCol>
              </a:tblGrid>
              <a:tr h="653366">
                <a:tc>
                  <a:txBody>
                    <a:bodyPr/>
                    <a:lstStyle/>
                    <a:p>
                      <a:pPr algn="ctr"/>
                      <a:r>
                        <a:rPr lang="en-US" b="0" i="0" dirty="0">
                          <a:latin typeface="+mn-lt"/>
                          <a:cs typeface="Calibri" panose="020F0502020204030204" pitchFamily="34" charset="0"/>
                        </a:rPr>
                        <a:t>IMPACT FACTOR</a:t>
                      </a:r>
                    </a:p>
                  </a:txBody>
                  <a:tcPr anchor="ctr"/>
                </a:tc>
                <a:tc>
                  <a:txBody>
                    <a:bodyPr/>
                    <a:lstStyle/>
                    <a:p>
                      <a:pPr algn="ctr"/>
                      <a:r>
                        <a:rPr lang="en-US" b="0" i="0" dirty="0">
                          <a:latin typeface="+mn-lt"/>
                          <a:cs typeface="Calibri" panose="020F0502020204030204" pitchFamily="34" charset="0"/>
                        </a:rPr>
                        <a:t>MEASUREMENT</a:t>
                      </a:r>
                    </a:p>
                  </a:txBody>
                  <a:tcPr anchor="ctr"/>
                </a:tc>
                <a:tc>
                  <a:txBody>
                    <a:bodyPr/>
                    <a:lstStyle/>
                    <a:p>
                      <a:pPr algn="ctr"/>
                      <a:r>
                        <a:rPr lang="en-US" b="0" i="0" dirty="0">
                          <a:latin typeface="+mn-lt"/>
                          <a:cs typeface="Calibri" panose="020F0502020204030204" pitchFamily="34" charset="0"/>
                        </a:rPr>
                        <a:t>TARGET</a:t>
                      </a:r>
                    </a:p>
                  </a:txBody>
                  <a:tcPr anchor="ctr"/>
                </a:tc>
                <a:tc>
                  <a:txBody>
                    <a:bodyPr/>
                    <a:lstStyle/>
                    <a:p>
                      <a:pPr algn="ctr"/>
                      <a:r>
                        <a:rPr lang="en-US" b="0" i="0" dirty="0">
                          <a:latin typeface="+mn-lt"/>
                          <a:cs typeface="Calibri" panose="020F0502020204030204" pitchFamily="34" charset="0"/>
                        </a:rPr>
                        <a:t>ACHIEVED</a:t>
                      </a:r>
                    </a:p>
                  </a:txBody>
                  <a:tcPr anchor="ctr"/>
                </a:tc>
                <a:extLst>
                  <a:ext uri="{0D108BD9-81ED-4DB2-BD59-A6C34878D82A}">
                    <a16:rowId xmlns:a16="http://schemas.microsoft.com/office/drawing/2014/main" val="2857107962"/>
                  </a:ext>
                </a:extLst>
              </a:tr>
              <a:tr h="653366">
                <a:tc>
                  <a:txBody>
                    <a:bodyPr/>
                    <a:lstStyle/>
                    <a:p>
                      <a:pPr algn="ctr"/>
                      <a:r>
                        <a:rPr lang="en-US" b="0" i="0" dirty="0">
                          <a:latin typeface="+mn-lt"/>
                          <a:cs typeface="Calibri" panose="020F0502020204030204" pitchFamily="34" charset="0"/>
                        </a:rPr>
                        <a:t>Audience interaction</a:t>
                      </a:r>
                    </a:p>
                  </a:txBody>
                  <a:tcPr anchor="ctr"/>
                </a:tc>
                <a:tc>
                  <a:txBody>
                    <a:bodyPr/>
                    <a:lstStyle/>
                    <a:p>
                      <a:pPr algn="ctr"/>
                      <a:r>
                        <a:rPr lang="en-US" b="0" i="0" dirty="0">
                          <a:latin typeface="+mn-lt"/>
                          <a:cs typeface="Calibri" panose="020F0502020204030204" pitchFamily="34" charset="0"/>
                        </a:rPr>
                        <a:t>Percentage (%)</a:t>
                      </a:r>
                    </a:p>
                  </a:txBody>
                  <a:tcPr anchor="ctr"/>
                </a:tc>
                <a:tc>
                  <a:txBody>
                    <a:bodyPr/>
                    <a:lstStyle/>
                    <a:p>
                      <a:pPr algn="ctr"/>
                      <a:r>
                        <a:rPr lang="en-US" b="0" i="0" dirty="0">
                          <a:latin typeface="+mn-lt"/>
                          <a:cs typeface="Calibri" panose="020F0502020204030204" pitchFamily="34" charset="0"/>
                        </a:rPr>
                        <a:t>85</a:t>
                      </a:r>
                    </a:p>
                  </a:txBody>
                  <a:tcPr anchor="ctr"/>
                </a:tc>
                <a:tc>
                  <a:txBody>
                    <a:bodyPr/>
                    <a:lstStyle/>
                    <a:p>
                      <a:pPr algn="ctr"/>
                      <a:r>
                        <a:rPr lang="en-US" b="0" i="0">
                          <a:latin typeface="+mn-lt"/>
                          <a:cs typeface="Calibri" panose="020F0502020204030204" pitchFamily="34" charset="0"/>
                        </a:rPr>
                        <a:t>88</a:t>
                      </a:r>
                    </a:p>
                  </a:txBody>
                  <a:tcPr anchor="ctr"/>
                </a:tc>
                <a:extLst>
                  <a:ext uri="{0D108BD9-81ED-4DB2-BD59-A6C34878D82A}">
                    <a16:rowId xmlns:a16="http://schemas.microsoft.com/office/drawing/2014/main" val="1671386868"/>
                  </a:ext>
                </a:extLst>
              </a:tr>
              <a:tr h="653366">
                <a:tc>
                  <a:txBody>
                    <a:bodyPr/>
                    <a:lstStyle/>
                    <a:p>
                      <a:pPr algn="ctr"/>
                      <a:r>
                        <a:rPr lang="en-US" b="0" i="0" dirty="0">
                          <a:latin typeface="+mn-lt"/>
                          <a:cs typeface="Calibri" panose="020F0502020204030204" pitchFamily="34" charset="0"/>
                        </a:rPr>
                        <a:t>Knowledge retention</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75</a:t>
                      </a:r>
                    </a:p>
                  </a:txBody>
                  <a:tcPr anchor="ctr"/>
                </a:tc>
                <a:tc>
                  <a:txBody>
                    <a:bodyPr/>
                    <a:lstStyle/>
                    <a:p>
                      <a:pPr algn="ctr"/>
                      <a:r>
                        <a:rPr lang="en-US" b="0" i="0">
                          <a:latin typeface="+mn-lt"/>
                          <a:cs typeface="Calibri" panose="020F0502020204030204" pitchFamily="34" charset="0"/>
                        </a:rPr>
                        <a:t>80</a:t>
                      </a:r>
                    </a:p>
                  </a:txBody>
                  <a:tcPr anchor="ctr"/>
                </a:tc>
                <a:extLst>
                  <a:ext uri="{0D108BD9-81ED-4DB2-BD59-A6C34878D82A}">
                    <a16:rowId xmlns:a16="http://schemas.microsoft.com/office/drawing/2014/main" val="380626418"/>
                  </a:ext>
                </a:extLst>
              </a:tr>
              <a:tr h="653366">
                <a:tc>
                  <a:txBody>
                    <a:bodyPr/>
                    <a:lstStyle/>
                    <a:p>
                      <a:pPr algn="ctr"/>
                      <a:r>
                        <a:rPr lang="en-US" b="0" i="0" dirty="0">
                          <a:latin typeface="+mn-lt"/>
                          <a:cs typeface="Calibri" panose="020F0502020204030204" pitchFamily="34" charset="0"/>
                        </a:rPr>
                        <a:t>Post-presentation surveys</a:t>
                      </a:r>
                    </a:p>
                  </a:txBody>
                  <a:tcPr anchor="ctr"/>
                </a:tc>
                <a:tc>
                  <a:txBody>
                    <a:bodyPr/>
                    <a:lstStyle/>
                    <a:p>
                      <a:pPr algn="ctr"/>
                      <a:r>
                        <a:rPr lang="en-US" b="0" i="0">
                          <a:latin typeface="+mn-lt"/>
                          <a:cs typeface="Calibri" panose="020F0502020204030204" pitchFamily="34" charset="0"/>
                        </a:rPr>
                        <a:t>Average rating</a:t>
                      </a:r>
                    </a:p>
                  </a:txBody>
                  <a:tcPr anchor="ctr"/>
                </a:tc>
                <a:tc>
                  <a:txBody>
                    <a:bodyPr/>
                    <a:lstStyle/>
                    <a:p>
                      <a:pPr algn="ctr"/>
                      <a:r>
                        <a:rPr lang="en-US" b="0" i="0">
                          <a:latin typeface="+mn-lt"/>
                          <a:cs typeface="Calibri" panose="020F0502020204030204" pitchFamily="34" charset="0"/>
                        </a:rPr>
                        <a:t>4.2</a:t>
                      </a:r>
                    </a:p>
                  </a:txBody>
                  <a:tcPr anchor="ctr"/>
                </a:tc>
                <a:tc>
                  <a:txBody>
                    <a:bodyPr/>
                    <a:lstStyle/>
                    <a:p>
                      <a:pPr algn="ctr"/>
                      <a:r>
                        <a:rPr lang="en-US" b="0" i="0">
                          <a:latin typeface="+mn-lt"/>
                          <a:cs typeface="Calibri" panose="020F0502020204030204" pitchFamily="34" charset="0"/>
                        </a:rPr>
                        <a:t>4.5</a:t>
                      </a:r>
                    </a:p>
                  </a:txBody>
                  <a:tcPr anchor="ctr"/>
                </a:tc>
                <a:extLst>
                  <a:ext uri="{0D108BD9-81ED-4DB2-BD59-A6C34878D82A}">
                    <a16:rowId xmlns:a16="http://schemas.microsoft.com/office/drawing/2014/main" val="2132482967"/>
                  </a:ext>
                </a:extLst>
              </a:tr>
              <a:tr h="653366">
                <a:tc>
                  <a:txBody>
                    <a:bodyPr/>
                    <a:lstStyle/>
                    <a:p>
                      <a:pPr algn="ctr"/>
                      <a:r>
                        <a:rPr lang="en-US" b="0" i="0" dirty="0">
                          <a:latin typeface="+mn-lt"/>
                          <a:cs typeface="Calibri" panose="020F0502020204030204" pitchFamily="34" charset="0"/>
                        </a:rPr>
                        <a:t>Referral rate</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10</a:t>
                      </a:r>
                    </a:p>
                  </a:txBody>
                  <a:tcPr anchor="ctr"/>
                </a:tc>
                <a:tc>
                  <a:txBody>
                    <a:bodyPr/>
                    <a:lstStyle/>
                    <a:p>
                      <a:pPr algn="ctr"/>
                      <a:r>
                        <a:rPr lang="en-US" b="0" i="0">
                          <a:latin typeface="+mn-lt"/>
                          <a:cs typeface="Calibri" panose="020F0502020204030204" pitchFamily="34" charset="0"/>
                        </a:rPr>
                        <a:t>12</a:t>
                      </a:r>
                    </a:p>
                  </a:txBody>
                  <a:tcPr anchor="ctr"/>
                </a:tc>
                <a:extLst>
                  <a:ext uri="{0D108BD9-81ED-4DB2-BD59-A6C34878D82A}">
                    <a16:rowId xmlns:a16="http://schemas.microsoft.com/office/drawing/2014/main" val="3936251906"/>
                  </a:ext>
                </a:extLst>
              </a:tr>
              <a:tr h="653366">
                <a:tc>
                  <a:txBody>
                    <a:bodyPr/>
                    <a:lstStyle/>
                    <a:p>
                      <a:pPr algn="ctr"/>
                      <a:r>
                        <a:rPr lang="en-US" b="0" i="0" dirty="0">
                          <a:latin typeface="+mn-lt"/>
                          <a:cs typeface="Calibri" panose="020F0502020204030204" pitchFamily="34" charset="0"/>
                        </a:rPr>
                        <a:t>Collaboration opportunities</a:t>
                      </a:r>
                    </a:p>
                  </a:txBody>
                  <a:tcPr anchor="ctr"/>
                </a:tc>
                <a:tc>
                  <a:txBody>
                    <a:bodyPr/>
                    <a:lstStyle/>
                    <a:p>
                      <a:pPr algn="ctr"/>
                      <a:r>
                        <a:rPr lang="en-US" b="0" i="0" dirty="0">
                          <a:latin typeface="+mn-lt"/>
                          <a:cs typeface="Calibri" panose="020F0502020204030204" pitchFamily="34" charset="0"/>
                        </a:rPr>
                        <a:t># of opportunities</a:t>
                      </a:r>
                    </a:p>
                  </a:txBody>
                  <a:tcPr anchor="ctr"/>
                </a:tc>
                <a:tc>
                  <a:txBody>
                    <a:bodyPr/>
                    <a:lstStyle/>
                    <a:p>
                      <a:pPr algn="ctr"/>
                      <a:r>
                        <a:rPr lang="en-US" b="0" i="0" dirty="0">
                          <a:latin typeface="+mn-lt"/>
                          <a:cs typeface="Calibri" panose="020F0502020204030204" pitchFamily="34" charset="0"/>
                        </a:rPr>
                        <a:t>8</a:t>
                      </a:r>
                    </a:p>
                  </a:txBody>
                  <a:tcPr anchor="ctr"/>
                </a:tc>
                <a:tc>
                  <a:txBody>
                    <a:bodyPr/>
                    <a:lstStyle/>
                    <a:p>
                      <a:pPr algn="ctr"/>
                      <a:r>
                        <a:rPr lang="en-US" b="0" i="0" dirty="0">
                          <a:latin typeface="+mn-lt"/>
                          <a:cs typeface="Calibri" panose="020F0502020204030204" pitchFamily="34" charset="0"/>
                        </a:rPr>
                        <a:t>10</a:t>
                      </a:r>
                    </a:p>
                  </a:txBody>
                  <a:tcPr anchor="ctr"/>
                </a:tc>
                <a:extLst>
                  <a:ext uri="{0D108BD9-81ED-4DB2-BD59-A6C34878D82A}">
                    <a16:rowId xmlns:a16="http://schemas.microsoft.com/office/drawing/2014/main" val="568537164"/>
                  </a:ext>
                </a:extLst>
              </a:tr>
            </a:tbl>
          </a:graphicData>
        </a:graphic>
      </p:graphicFrame>
    </p:spTree>
    <p:extLst>
      <p:ext uri="{BB962C8B-B14F-4D97-AF65-F5344CB8AC3E}">
        <p14:creationId xmlns:p14="http://schemas.microsoft.com/office/powerpoint/2010/main" val="4233691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258910" y="0"/>
            <a:ext cx="5933090" cy="6258910"/>
          </a:xfrm>
          <a:noFill/>
        </p:spPr>
        <p:txBody>
          <a:bodyPr anchor="t">
            <a:normAutofit fontScale="85000" lnSpcReduction="20000"/>
          </a:bodyPr>
          <a:lstStyle/>
          <a:p>
            <a:pPr marL="0" marR="0">
              <a:lnSpc>
                <a:spcPct val="115000"/>
              </a:lnSpc>
              <a:spcBef>
                <a:spcPts val="0"/>
              </a:spcBef>
              <a:spcAft>
                <a:spcPts val="800"/>
              </a:spcAft>
            </a:pPr>
            <a:r>
              <a:rPr lang="en-US" sz="2100" b="1" kern="100" dirty="0">
                <a:effectLst/>
                <a:latin typeface="Aptos" panose="020B0004020202020204" pitchFamily="34" charset="0"/>
                <a:ea typeface="Aptos" panose="020B0004020202020204" pitchFamily="34" charset="0"/>
                <a:cs typeface="Times New Roman" panose="02020603050405020304" pitchFamily="18" charset="0"/>
              </a:rPr>
              <a:t>Introduction &amp; Overview</a:t>
            </a:r>
            <a:endParaRPr lang="en-US" sz="21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Project Objective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In this project, we will use what we have previously learned in class to explore, clean-up, and analyze data from a telecommunications provider to help identify customers who are likely to churn, and why.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Importance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There are many uses for this data to keep telecommunication competitive, and significant value in understanding not just who might churn, but why.</a:t>
            </a:r>
          </a:p>
          <a:p>
            <a:r>
              <a:rPr lang="en-US" sz="1800" dirty="0">
                <a:effectLst/>
                <a:latin typeface="Aptos" panose="020B0004020202020204" pitchFamily="34" charset="0"/>
                <a:ea typeface="Aptos" panose="020B0004020202020204" pitchFamily="34" charset="0"/>
                <a:cs typeface="Times New Roman" panose="02020603050405020304" pitchFamily="18" charset="0"/>
              </a:rPr>
              <a:t>Understanding this data will help companies predict Revenue retention, help with cost efficiency, Strategic decision making, Customer experience improvement, market adaptation, and utilizing data driven insights to provide more precise marketing, product development, and customer service improvements.</a:t>
            </a:r>
            <a:endParaRPr lang="en-US" dirty="0"/>
          </a:p>
        </p:txBody>
      </p:sp>
    </p:spTree>
    <p:extLst>
      <p:ext uri="{BB962C8B-B14F-4D97-AF65-F5344CB8AC3E}">
        <p14:creationId xmlns:p14="http://schemas.microsoft.com/office/powerpoint/2010/main" val="1672017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lstStyle/>
          <a:p>
            <a:r>
              <a:rPr lang="en-US" dirty="0"/>
              <a:t>Brita Tamm</a:t>
            </a:r>
          </a:p>
          <a:p>
            <a:r>
              <a:rPr lang="en-US" dirty="0"/>
              <a:t>502-555-0152</a:t>
            </a:r>
          </a:p>
          <a:p>
            <a:r>
              <a:rPr lang="en-US" dirty="0"/>
              <a:t>brita@firstupconsultants.com</a:t>
            </a:r>
          </a:p>
          <a:p>
            <a:r>
              <a:rPr lang="en-US" dirty="0"/>
              <a:t>www.firstupconsultants.com</a:t>
            </a:r>
          </a:p>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2286000"/>
            <a:ext cx="9144000" cy="2286000"/>
          </a:xfrm>
          <a:noFill/>
        </p:spPr>
        <p:txBody>
          <a:bodyPr/>
          <a:lstStyle/>
          <a:p>
            <a:pPr marL="0" marR="0">
              <a:lnSpc>
                <a:spcPct val="115000"/>
              </a:lnSpc>
              <a:spcBef>
                <a:spcPts val="0"/>
              </a:spcBef>
              <a:spcAft>
                <a:spcPts val="800"/>
              </a:spcAft>
            </a:pPr>
            <a:br>
              <a:rPr lang="en-US" sz="1800" b="1"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Source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 Kaggle competition for predicting customer churn for a telecoms company. </a:t>
            </a: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kern="100" dirty="0">
                <a:effectLst/>
                <a:latin typeface="Aptos" panose="020B0004020202020204" pitchFamily="34" charset="0"/>
                <a:ea typeface="Aptos" panose="020B0004020202020204" pitchFamily="34" charset="0"/>
                <a:cs typeface="Times New Roman" panose="02020603050405020304" pitchFamily="18" charset="0"/>
              </a:rPr>
              <a:t>Kaggle. (2020). Customer Churn Prediction 2020 [Dataset]. Kaggle. Retrieved from [URL]</a:t>
            </a:r>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1076233"/>
            <a:ext cx="9144000" cy="683219"/>
          </a:xfrm>
        </p:spPr>
        <p:txBody>
          <a:bodyPr/>
          <a:lstStyle/>
          <a:p>
            <a:r>
              <a:rPr lang="en-US" sz="2400" b="1" kern="100" dirty="0">
                <a:effectLst/>
                <a:latin typeface="Aptos" panose="020B0004020202020204" pitchFamily="34" charset="0"/>
                <a:ea typeface="Aptos" panose="020B0004020202020204" pitchFamily="34" charset="0"/>
                <a:cs typeface="Times New Roman" panose="02020603050405020304" pitchFamily="18" charset="0"/>
              </a:rPr>
              <a:t>Data Source</a:t>
            </a:r>
            <a:endParaRPr lang="en-US" dirty="0"/>
          </a:p>
        </p:txBody>
      </p:sp>
    </p:spTree>
    <p:extLst>
      <p:ext uri="{BB962C8B-B14F-4D97-AF65-F5344CB8AC3E}">
        <p14:creationId xmlns:p14="http://schemas.microsoft.com/office/powerpoint/2010/main" val="1679936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1" y="203375"/>
            <a:ext cx="10515600" cy="1325880"/>
          </a:xfrm>
          <a:noFill/>
        </p:spPr>
        <p:txBody>
          <a:bodyPr anchor="ctr"/>
          <a:lstStyle/>
          <a:p>
            <a:r>
              <a:rPr lang="en-US" dirty="0"/>
              <a:t>How does predicting churn relate to the telecommunications industry?</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529255"/>
            <a:ext cx="5212079" cy="4774708"/>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Revenue Retention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Telecom companies operate in a highly competitive market where customer acquisition costs are significantly high. Predicting churn allows companies to intervene before a customer leaves, potentially saving the cost of acquiring a new customer, which can be 5 to 10 times more expensive than retaining an existing one.</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Cost Efficiency</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By identifying at-risk customers, telecom companies can tailor their retention strategies. This might involve offering personalized promotions, better service plans, or resolving customer service issues, which are generally more cost-effective than marketing to new customers.</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Strategic Decision Making</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Understanding churn patterns helps in strategic planning. For instance, if certain demographic or service usage patterns correlate with higher churn, companies can adjust their service offerings or marketing strategies accordingly.</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63862" y="1529255"/>
            <a:ext cx="5728137" cy="4774707"/>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Customer Experience Improvement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Churn prediction models often highlight areas where customer experience is lacking. By addressing these, companies not only reduce churn but also enhance overall customer satisfaction, potentially leading to positive word-of-mouth and increased customer loyalty.</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Market Adaptation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telecom industry evolves rapidly with technological advancements. Predicting churn can help companies stay ahead by understanding how new technologies or services impact customer retention. For example, the shift towards bundled services (like combining mobile and broadband) has been shown to reduce churn.</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Data-Driven Insights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use of advanced analytics and machine learning for churn prediction provides telecom companies with insights not just into who might leave but why. This data-driven approach allows for more precise marketing, product development, and customer service improvements.</a:t>
            </a:r>
          </a:p>
          <a:p>
            <a:pPr lvl="1"/>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Data Overview</a:t>
            </a:r>
            <a:endParaRPr lang="en-US" dirty="0"/>
          </a:p>
        </p:txBody>
      </p:sp>
    </p:spTree>
    <p:extLst>
      <p:ext uri="{BB962C8B-B14F-4D97-AF65-F5344CB8AC3E}">
        <p14:creationId xmlns:p14="http://schemas.microsoft.com/office/powerpoint/2010/main" val="467869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6" y="0"/>
            <a:ext cx="6241651" cy="1710354"/>
          </a:xfrm>
          <a:noFill/>
        </p:spPr>
        <p:txBody>
          <a:bodyPr anchor="ctr"/>
          <a:lstStyle/>
          <a:p>
            <a:pPr algn="ctr"/>
            <a:r>
              <a:rPr lang="en-US" dirty="0"/>
              <a:t>Structure of The data</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4287838" y="1371599"/>
            <a:ext cx="7904162" cy="4666593"/>
          </a:xfrm>
          <a:noFill/>
        </p:spPr>
        <p:txBody>
          <a:bodyPr vert="horz" lIns="91440" tIns="45720" rIns="91440" bIns="45720" rtlCol="0" anchor="t">
            <a:normAutofit/>
          </a:bodyPr>
          <a:lstStyle/>
          <a:p>
            <a:pPr marL="0" marR="0" lvl="0" indent="0">
              <a:lnSpc>
                <a:spcPct val="115000"/>
              </a:lnSpc>
              <a:spcBef>
                <a:spcPts val="0"/>
              </a:spcBef>
              <a:spcAft>
                <a:spcPts val="800"/>
              </a:spcAft>
              <a:buSzPts val="1000"/>
              <a:buNone/>
              <a:tabLst>
                <a:tab pos="4572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This dataset contains 4250 samples. Each sample contains 9 features </a:t>
            </a:r>
            <a:r>
              <a:rPr lang="en-US" sz="1400" kern="100" dirty="0">
                <a:latin typeface="Aptos" panose="020B0004020202020204" pitchFamily="34" charset="0"/>
                <a:ea typeface="Aptos" panose="020B0004020202020204" pitchFamily="34" charset="0"/>
                <a:cs typeface="Times New Roman" panose="02020603050405020304" pitchFamily="18" charset="0"/>
              </a:rPr>
              <a:t>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nd 1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boolean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variable "churn" which indicates the class of the sample. The 9 input features and 1 	target variable are: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State</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two-letter abbreviation of the US state of customer residence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Age:</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customer's age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Area code: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three-digit area code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Voice_mail_plan</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or not customer has a voicemail plan</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Number_vmail_messages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voicemail messages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Total_day_minutes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minutes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Total_day_calls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number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Total_day_charge</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charge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Number of customer service calls: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calls to customer service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Churn: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the customer has churned or not</a:t>
            </a:r>
          </a:p>
        </p:txBody>
      </p:sp>
    </p:spTree>
    <p:extLst>
      <p:ext uri="{BB962C8B-B14F-4D97-AF65-F5344CB8AC3E}">
        <p14:creationId xmlns:p14="http://schemas.microsoft.com/office/powerpoint/2010/main" val="3666674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2900680"/>
          </a:xfrm>
          <a:noFill/>
        </p:spPr>
        <p:txBody>
          <a:bodyPr>
            <a:noAutofit/>
          </a:bodyPr>
          <a:lstStyle/>
          <a:p>
            <a:r>
              <a:rPr lang="en-US" dirty="0"/>
              <a:t>Our Approach</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1117600" y="4145280"/>
            <a:ext cx="5066250" cy="690880"/>
          </a:xfrm>
        </p:spPr>
        <p:txBody>
          <a:bodyPr/>
          <a:lstStyle/>
          <a:p>
            <a:endParaRPr lang="en-US" dirty="0"/>
          </a:p>
        </p:txBody>
      </p:sp>
    </p:spTree>
    <p:extLst>
      <p:ext uri="{BB962C8B-B14F-4D97-AF65-F5344CB8AC3E}">
        <p14:creationId xmlns:p14="http://schemas.microsoft.com/office/powerpoint/2010/main" val="3930438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Data Importation and Preparation</a:t>
            </a:r>
            <a:r>
              <a:rPr lang="en-US" dirty="0">
                <a:effectLst/>
              </a:rPr>
              <a:t> </a:t>
            </a: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1456695"/>
            <a:ext cx="5079124" cy="4137189"/>
          </a:xfrm>
        </p:spPr>
        <p:txBody>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Importation and Preparation</a:t>
            </a:r>
            <a:r>
              <a:rPr lang="en-US" dirty="0">
                <a:effectLst/>
              </a:rPr>
              <a:t> </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500" dirty="0">
                <a:effectLst/>
                <a:latin typeface="Aptos" panose="020B0004020202020204" pitchFamily="34" charset="0"/>
                <a:ea typeface="Aptos" panose="020B0004020202020204" pitchFamily="34" charset="0"/>
                <a:cs typeface="Times New Roman" panose="02020603050405020304" pitchFamily="18" charset="0"/>
              </a:rPr>
              <a:t>We utilized Python libraries like pandas for data manipulation, </a:t>
            </a:r>
            <a:r>
              <a:rPr lang="en-US" sz="1500" dirty="0" err="1">
                <a:effectLst/>
                <a:latin typeface="Aptos" panose="020B0004020202020204" pitchFamily="34" charset="0"/>
                <a:ea typeface="Aptos" panose="020B0004020202020204" pitchFamily="34" charset="0"/>
                <a:cs typeface="Times New Roman" panose="02020603050405020304" pitchFamily="18" charset="0"/>
              </a:rPr>
              <a:t>numpy</a:t>
            </a:r>
            <a:r>
              <a:rPr lang="en-US" sz="1500" dirty="0">
                <a:effectLst/>
                <a:latin typeface="Aptos" panose="020B0004020202020204" pitchFamily="34" charset="0"/>
                <a:ea typeface="Aptos" panose="020B0004020202020204" pitchFamily="34" charset="0"/>
                <a:cs typeface="Times New Roman" panose="02020603050405020304" pitchFamily="18" charset="0"/>
              </a:rPr>
              <a:t> for numerical operations, and matplotlib/seaborn for visualization.</a:t>
            </a:r>
            <a:r>
              <a:rPr lang="en-US" sz="1500" dirty="0">
                <a:effectLst/>
              </a:rPr>
              <a:t> </a:t>
            </a:r>
            <a:r>
              <a:rPr lang="en-US" sz="1500" dirty="0"/>
              <a:t>Anticipate common questions</a:t>
            </a:r>
          </a:p>
          <a:p>
            <a:pPr marL="0" indent="0">
              <a:buNone/>
            </a:pPr>
            <a:endParaRPr lang="en-US" sz="1800" b="1"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Cleaning and Transformation</a:t>
            </a:r>
            <a:r>
              <a:rPr lang="en-US" dirty="0">
                <a:effectLst/>
              </a:rPr>
              <a:t> </a:t>
            </a:r>
            <a:endParaRPr lang="en-US" dirty="0"/>
          </a:p>
          <a:p>
            <a:pPr marL="0" indent="0">
              <a:buNone/>
            </a:pPr>
            <a:r>
              <a:rPr lang="en-US" sz="1500" dirty="0"/>
              <a:t>The dataset was loaded into a </a:t>
            </a:r>
            <a:r>
              <a:rPr lang="en-US" sz="1500" dirty="0" err="1"/>
              <a:t>DataFrame</a:t>
            </a:r>
            <a:r>
              <a:rPr lang="en-US" sz="1500" dirty="0"/>
              <a:t>, and we quickly identified key columns such as customer state, age, area code, voice mail plan, and total call metrics (minutes, charges, and number of customer service calls).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6459794" y="1456696"/>
            <a:ext cx="4894006" cy="4137189"/>
          </a:xfrm>
          <a:noFill/>
        </p:spPr>
        <p:txBody>
          <a:bodyPr>
            <a:normAutofit fontScale="85000" lnSpcReduction="10000"/>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Handling Missing Values</a:t>
            </a:r>
            <a:r>
              <a:rPr lang="en-US" dirty="0">
                <a:effectLst/>
              </a:rPr>
              <a:t> </a:t>
            </a:r>
          </a:p>
          <a:p>
            <a:endParaRPr lang="en-US" dirty="0"/>
          </a:p>
          <a:p>
            <a:pPr marL="0" marR="0">
              <a:spcBef>
                <a:spcPts val="0"/>
              </a:spcBef>
              <a:spcAft>
                <a:spcPts val="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encountered a few missing or inconsistent entries during the cleaning phase. These were handled by either filling them with averages for numerical data or the most common category for categorical values.</a:t>
            </a:r>
          </a:p>
          <a:p>
            <a:pPr marL="0" marR="0">
              <a:spcBef>
                <a:spcPts val="0"/>
              </a:spcBef>
              <a:spcAft>
                <a:spcPts val="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lvl="1"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Exploratory Data Analysis (EDA)</a:t>
            </a: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Using Seaborn and Matplotlib, we plotted graphs like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churn distribution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across age groups, the number of customer service calls, and call charges to identify patterns and trends.</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found that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total minutes spent on customer service calls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correlated strongly with churn, indicating that frustrated customers tended to leave.</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Insight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We also noted that younger customers, especially those with high total day minutes, were more likely to churn.</a:t>
            </a:r>
          </a:p>
          <a:p>
            <a:pPr lvl="1" indent="0">
              <a:buNone/>
            </a:pPr>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1F496-4B64-9B33-1A8E-780B1AA794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7E3261-C434-5B75-10E3-5EECF1B0F488}"/>
              </a:ext>
            </a:extLst>
          </p:cNvPr>
          <p:cNvSpPr>
            <a:spLocks noGrp="1"/>
          </p:cNvSpPr>
          <p:nvPr>
            <p:ph type="title"/>
          </p:nvPr>
        </p:nvSpPr>
        <p:spPr>
          <a:xfrm>
            <a:off x="838200" y="130815"/>
            <a:ext cx="10515600" cy="1325880"/>
          </a:xfrm>
          <a:noFill/>
        </p:spPr>
        <p:txBody>
          <a:bodyPr anchor="ctr"/>
          <a:lstStyle/>
          <a:p>
            <a:pPr marL="0" marR="0">
              <a:spcBef>
                <a:spcPts val="0"/>
              </a:spcBef>
              <a:spcAft>
                <a:spcPts val="0"/>
              </a:spcAf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Unanticipated Insights and Problems Encountered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52" name="Content Placeholder 51">
            <a:extLst>
              <a:ext uri="{FF2B5EF4-FFF2-40B4-BE49-F238E27FC236}">
                <a16:creationId xmlns:a16="http://schemas.microsoft.com/office/drawing/2014/main" id="{30B4F424-C852-EDA4-C8D4-2DA0B19883FE}"/>
              </a:ext>
            </a:extLst>
          </p:cNvPr>
          <p:cNvSpPr>
            <a:spLocks noGrp="1"/>
          </p:cNvSpPr>
          <p:nvPr>
            <p:ph sz="quarter" idx="13"/>
          </p:nvPr>
        </p:nvSpPr>
        <p:spPr>
          <a:xfrm>
            <a:off x="838200" y="1456695"/>
            <a:ext cx="5079124" cy="4137189"/>
          </a:xfrm>
        </p:spPr>
        <p:txBody>
          <a:bodyPr>
            <a:normAutofit/>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Complexity of Customer Behavior</a:t>
            </a:r>
            <a:r>
              <a:rPr lang="en-US" sz="1800" dirty="0">
                <a:effectLst/>
                <a:latin typeface="Aptos" panose="020B0004020202020204" pitchFamily="34" charset="0"/>
                <a:ea typeface="Aptos" panose="020B0004020202020204" pitchFamily="34" charset="0"/>
                <a:cs typeface="Times New Roman" panose="02020603050405020304" pitchFamily="18" charset="0"/>
              </a:rPr>
              <a:t>: Initially, we assumed that high usage would lead to churn, but during the analysis, we discovered that </a:t>
            </a:r>
            <a:r>
              <a:rPr lang="en-US" sz="1800" b="1" dirty="0">
                <a:effectLst/>
                <a:latin typeface="Aptos" panose="020B0004020202020204" pitchFamily="34" charset="0"/>
                <a:ea typeface="Aptos" panose="020B0004020202020204" pitchFamily="34" charset="0"/>
                <a:cs typeface="Times New Roman" panose="02020603050405020304" pitchFamily="18" charset="0"/>
              </a:rPr>
              <a:t>high customer service calls</a:t>
            </a:r>
            <a:r>
              <a:rPr lang="en-US" sz="1800" dirty="0">
                <a:effectLst/>
                <a:latin typeface="Aptos" panose="020B0004020202020204" pitchFamily="34" charset="0"/>
                <a:ea typeface="Aptos" panose="020B0004020202020204" pitchFamily="34" charset="0"/>
                <a:cs typeface="Times New Roman" panose="02020603050405020304" pitchFamily="18" charset="0"/>
              </a:rPr>
              <a:t> played a more significant role in churn behavior than expected. This required rethinking our approach and focusing more on customer service metrics in future analyses.</a:t>
            </a:r>
            <a:r>
              <a:rPr lang="en-US" dirty="0">
                <a:effectLst/>
              </a:rPr>
              <a:t> </a:t>
            </a:r>
          </a:p>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Handling Large Datasets</a:t>
            </a:r>
            <a:r>
              <a:rPr lang="en-US" dirty="0">
                <a:effectLst/>
              </a:rPr>
              <a:t> </a:t>
            </a:r>
            <a:r>
              <a:rPr lang="en-US" sz="1800" dirty="0">
                <a:effectLst/>
                <a:latin typeface="Aptos" panose="020B0004020202020204" pitchFamily="34" charset="0"/>
                <a:ea typeface="Aptos" panose="020B0004020202020204" pitchFamily="34" charset="0"/>
                <a:cs typeface="Times New Roman" panose="02020603050405020304" pitchFamily="18" charset="0"/>
              </a:rPr>
              <a:t>While the dataset was manageable, our group encountered slowdowns during visualization and filtering operations. We resolved this by using optimized libraries like </a:t>
            </a:r>
            <a:r>
              <a:rPr lang="en-US" sz="1800" dirty="0" err="1">
                <a:effectLst/>
                <a:latin typeface="Aptos" panose="020B0004020202020204" pitchFamily="34" charset="0"/>
                <a:ea typeface="Aptos" panose="020B0004020202020204" pitchFamily="34" charset="0"/>
                <a:cs typeface="Times New Roman" panose="02020603050405020304" pitchFamily="18" charset="0"/>
              </a:rPr>
              <a:t>hvplot</a:t>
            </a:r>
            <a:r>
              <a:rPr lang="en-US" sz="1800" dirty="0">
                <a:effectLst/>
                <a:latin typeface="Aptos" panose="020B0004020202020204" pitchFamily="34" charset="0"/>
                <a:ea typeface="Aptos" panose="020B0004020202020204" pitchFamily="34" charset="0"/>
                <a:cs typeface="Times New Roman" panose="02020603050405020304" pitchFamily="18" charset="0"/>
              </a:rPr>
              <a:t> and leveraging built-in Python functions for faster execution.</a:t>
            </a:r>
            <a:r>
              <a:rPr lang="en-US" dirty="0">
                <a:effectLst/>
              </a:rPr>
              <a:t> </a:t>
            </a:r>
            <a:endParaRPr lang="en-US" dirty="0"/>
          </a:p>
        </p:txBody>
      </p:sp>
      <p:sp>
        <p:nvSpPr>
          <p:cNvPr id="5" name="Rectangle 4">
            <a:extLst>
              <a:ext uri="{FF2B5EF4-FFF2-40B4-BE49-F238E27FC236}">
                <a16:creationId xmlns:a16="http://schemas.microsoft.com/office/drawing/2014/main" id="{B9DD4B04-0228-45F3-255D-99944F144EB6}"/>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114631285"/>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Tech presentation</Template>
  <TotalTime>344</TotalTime>
  <Words>1444</Words>
  <Application>Microsoft Office PowerPoint</Application>
  <PresentationFormat>Widescreen</PresentationFormat>
  <Paragraphs>153</Paragraphs>
  <Slides>20</Slides>
  <Notes>12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Aptos</vt:lpstr>
      <vt:lpstr>Aptos Black</vt:lpstr>
      <vt:lpstr>Arial</vt:lpstr>
      <vt:lpstr>Calibri</vt:lpstr>
      <vt:lpstr>Calibri Light</vt:lpstr>
      <vt:lpstr>Courier New</vt:lpstr>
      <vt:lpstr>Slack-Lato</vt:lpstr>
      <vt:lpstr>Source Sans Pro</vt:lpstr>
      <vt:lpstr>Symbol</vt:lpstr>
      <vt:lpstr>Wingdings</vt:lpstr>
      <vt:lpstr>Custom</vt:lpstr>
      <vt:lpstr>Telecom Churn Prediction Project</vt:lpstr>
      <vt:lpstr>PowerPoint Presentation</vt:lpstr>
      <vt:lpstr>  Source: A Kaggle competition for predicting customer churn for a telecoms company.   Kaggle. (2020). Customer Churn Prediction 2020 [Dataset]. Kaggle. Retrieved from [URL]</vt:lpstr>
      <vt:lpstr>How does predicting churn relate to the telecommunications industry?</vt:lpstr>
      <vt:lpstr>Data Overview</vt:lpstr>
      <vt:lpstr>Structure of The data</vt:lpstr>
      <vt:lpstr>Our Approach</vt:lpstr>
      <vt:lpstr>Data Importation and Preparation </vt:lpstr>
      <vt:lpstr>Unanticipated Insights and Problems Encountered</vt:lpstr>
      <vt:lpstr>SPEAKING IMPACT</vt:lpstr>
      <vt:lpstr>Results / Conclusions of the analysis</vt:lpstr>
      <vt:lpstr>PowerPoint Presentation</vt:lpstr>
      <vt:lpstr>Results / Conclusions of the analysis</vt:lpstr>
      <vt:lpstr>PowerPoint Presentation</vt:lpstr>
      <vt:lpstr>Results / Conclusions of the analysis</vt:lpstr>
      <vt:lpstr>PowerPoint Presentation</vt:lpstr>
      <vt:lpstr>Dynamic delivery</vt:lpstr>
      <vt:lpstr>FINAL TIPS &amp; TAKEAWAYS</vt:lpstr>
      <vt:lpstr>SPEAKING ENGAGEMENT METRICS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Cody Lerch</dc:creator>
  <cp:lastModifiedBy>Cody Lerch</cp:lastModifiedBy>
  <cp:revision>2</cp:revision>
  <dcterms:created xsi:type="dcterms:W3CDTF">2024-09-09T17:21:26Z</dcterms:created>
  <dcterms:modified xsi:type="dcterms:W3CDTF">2024-09-10T01:04:28Z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